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4" r:id="rId2"/>
    <p:sldId id="295" r:id="rId3"/>
    <p:sldId id="273" r:id="rId4"/>
    <p:sldId id="278" r:id="rId5"/>
    <p:sldId id="279" r:id="rId6"/>
    <p:sldId id="299" r:id="rId7"/>
    <p:sldId id="280" r:id="rId8"/>
    <p:sldId id="281" r:id="rId9"/>
    <p:sldId id="259" r:id="rId10"/>
    <p:sldId id="285" r:id="rId11"/>
    <p:sldId id="262" r:id="rId12"/>
    <p:sldId id="298" r:id="rId13"/>
    <p:sldId id="263" r:id="rId14"/>
    <p:sldId id="272" r:id="rId15"/>
    <p:sldId id="288" r:id="rId16"/>
    <p:sldId id="289" r:id="rId17"/>
    <p:sldId id="290" r:id="rId18"/>
    <p:sldId id="292" r:id="rId19"/>
    <p:sldId id="291" r:id="rId20"/>
    <p:sldId id="293" r:id="rId21"/>
    <p:sldId id="294" r:id="rId22"/>
    <p:sldId id="303" r:id="rId23"/>
    <p:sldId id="304" r:id="rId24"/>
    <p:sldId id="305" r:id="rId25"/>
    <p:sldId id="301" r:id="rId26"/>
    <p:sldId id="307" r:id="rId27"/>
    <p:sldId id="308" r:id="rId28"/>
    <p:sldId id="309" r:id="rId29"/>
    <p:sldId id="310" r:id="rId30"/>
    <p:sldId id="311" r:id="rId31"/>
    <p:sldId id="312" r:id="rId32"/>
    <p:sldId id="313" r:id="rId33"/>
    <p:sldId id="318" r:id="rId34"/>
    <p:sldId id="315" r:id="rId35"/>
    <p:sldId id="314" r:id="rId36"/>
    <p:sldId id="317" r:id="rId37"/>
    <p:sldId id="321" r:id="rId38"/>
    <p:sldId id="319" r:id="rId39"/>
    <p:sldId id="320" r:id="rId40"/>
    <p:sldId id="322" r:id="rId41"/>
    <p:sldId id="323" r:id="rId42"/>
    <p:sldId id="316"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50000" saltData="MoV4Y5mnMYJQetyT2jgjKQ" hashData="mYEbTIdsnWspcY7tlzYAlUvk8t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518E"/>
    <a:srgbClr val="C49500"/>
    <a:srgbClr val="DFDA00"/>
    <a:srgbClr val="D09E00"/>
    <a:srgbClr val="F6507F"/>
    <a:srgbClr val="CC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78" autoAdjust="0"/>
    <p:restoredTop sz="93470" autoAdjust="0"/>
  </p:normalViewPr>
  <p:slideViewPr>
    <p:cSldViewPr>
      <p:cViewPr>
        <p:scale>
          <a:sx n="86" d="100"/>
          <a:sy n="86" d="100"/>
        </p:scale>
        <p:origin x="-630"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F7AE10A-ED63-4DC2-974A-4FEBD6549134}" type="datetimeFigureOut">
              <a:rPr lang="ru-RU"/>
              <a:pPr>
                <a:defRPr/>
              </a:pPr>
              <a:t>18.03.2013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8B08833-E73D-4855-8974-E8156D27E6C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F0016F0-778F-4F72-A091-3853FFBDD2F1}" type="datetimeFigureOut">
              <a:rPr lang="ru-RU"/>
              <a:pPr>
                <a:defRPr/>
              </a:pPr>
              <a:t>18.03.2013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D0F093-00DE-476C-BEFB-156595A3661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6E09CC-3D0A-4C84-BF58-0E965A069554}" type="datetimeFigureOut">
              <a:rPr lang="ru-RU"/>
              <a:pPr>
                <a:defRPr/>
              </a:pPr>
              <a:t>18.03.2013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F8E056-C093-4CA5-8FC4-CBE148D878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7852E0-6605-4036-A1DA-223F97C14060}" type="datetimeFigureOut">
              <a:rPr lang="ru-RU"/>
              <a:pPr>
                <a:defRPr/>
              </a:pPr>
              <a:t>18.03.2013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256491-F9A0-4757-93A6-D0132DDDD40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06E19C6-68D8-4135-80DA-F00D211840F6}" type="datetimeFigureOut">
              <a:rPr lang="ru-RU"/>
              <a:pPr>
                <a:defRPr/>
              </a:pPr>
              <a:t>18.03.2013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B37708-9482-4BEE-93A3-FEEDF116404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C38446E2-2BEC-49E0-AF9D-CEEADB91FAB8}" type="datetimeFigureOut">
              <a:rPr lang="ru-RU"/>
              <a:pPr>
                <a:defRPr/>
              </a:pPr>
              <a:t>18.03.2013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A33835D-8136-4FDD-9EBA-A927258C694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355CFB30-09E7-4CA2-ACE4-D0B83CFE90C3}" type="datetimeFigureOut">
              <a:rPr lang="ru-RU"/>
              <a:pPr>
                <a:defRPr/>
              </a:pPr>
              <a:t>18.03.2013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E7D6743-B427-410A-BAB1-80D65A1BE73D}"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4648200" y="1600200"/>
            <a:ext cx="4038600" cy="4525963"/>
          </a:xfrm>
        </p:spPr>
        <p:txBody>
          <a:bodyPr/>
          <a:lstStyle/>
          <a:p>
            <a:pPr lvl="0"/>
            <a:endParaRPr lang="ru-RU" noProof="0"/>
          </a:p>
        </p:txBody>
      </p:sp>
      <p:sp>
        <p:nvSpPr>
          <p:cNvPr id="5" name="Дата 3"/>
          <p:cNvSpPr>
            <a:spLocks noGrp="1"/>
          </p:cNvSpPr>
          <p:nvPr>
            <p:ph type="dt" sz="half" idx="10"/>
          </p:nvPr>
        </p:nvSpPr>
        <p:spPr/>
        <p:txBody>
          <a:bodyPr/>
          <a:lstStyle>
            <a:lvl1pPr>
              <a:defRPr/>
            </a:lvl1pPr>
          </a:lstStyle>
          <a:p>
            <a:pPr>
              <a:defRPr/>
            </a:pPr>
            <a:fld id="{76CFA826-A0B8-4511-9389-58894CC2C5B2}" type="datetimeFigureOut">
              <a:rPr lang="ru-RU"/>
              <a:pPr>
                <a:defRPr/>
              </a:pPr>
              <a:t>18.03.2013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1FB8A4-04E5-4008-8428-572209DB925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0DA34E-E457-40A6-825C-7B627DABC5B5}" type="datetimeFigureOut">
              <a:rPr lang="ru-RU"/>
              <a:pPr>
                <a:defRPr/>
              </a:pPr>
              <a:t>18.03.2013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38F0CD-45CB-4CAB-BF14-6FF2F38C09E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3FFB59-254C-459C-A381-A19BA02B4308}" type="datetimeFigureOut">
              <a:rPr lang="ru-RU"/>
              <a:pPr>
                <a:defRPr/>
              </a:pPr>
              <a:t>18.03.2013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32ADC6-6019-4D9A-8FD4-7B067A5E8E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4210A52-7EC6-40C5-A277-431433BBA69F}" type="datetimeFigureOut">
              <a:rPr lang="ru-RU"/>
              <a:pPr>
                <a:defRPr/>
              </a:pPr>
              <a:t>18.03.2013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973C75-A362-4B6F-8790-BC7D582DC95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E76F85B-1BA6-406B-BF45-071A37846C7B}" type="datetimeFigureOut">
              <a:rPr lang="ru-RU"/>
              <a:pPr>
                <a:defRPr/>
              </a:pPr>
              <a:t>18.03.2013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D740779-B6F4-4EEC-9B2C-86815A35D5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D64176-620C-4FF0-95AD-0E2D2733D36E}" type="datetimeFigureOut">
              <a:rPr lang="ru-RU"/>
              <a:pPr>
                <a:defRPr/>
              </a:pPr>
              <a:t>18.03.2013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CAD3D9C-ABF0-4319-93D7-2BE5509700E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85D8DAD-ED1A-4C9F-9A85-55767AEB019D}" type="datetimeFigureOut">
              <a:rPr lang="ru-RU"/>
              <a:pPr>
                <a:defRPr/>
              </a:pPr>
              <a:t>18.03.2013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F447ABB-31D4-4AC8-9E78-245577F5248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4CFE785-B898-490A-B5EB-132FD3801C03}" type="datetimeFigureOut">
              <a:rPr lang="ru-RU"/>
              <a:pPr>
                <a:defRPr/>
              </a:pPr>
              <a:t>18.03.2013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31A62F-E078-4A02-A7B4-447E7A84BEF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88C419-B38E-4AFB-BED7-790D1EF6E72C}" type="datetimeFigureOut">
              <a:rPr lang="ru-RU"/>
              <a:pPr>
                <a:defRPr/>
              </a:pPr>
              <a:t>18.03.2013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A75B68-F0D9-47B3-BCD3-5437BB9A13D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DF9686-CB88-426E-91AC-6D4C482DF949}" type="datetimeFigureOut">
              <a:rPr lang="ru-RU"/>
              <a:pPr>
                <a:defRPr/>
              </a:pPr>
              <a:t>18.03.2013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7D1436-E27B-47C3-8D12-EA19EB12522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5.xml"/><Relationship Id="rId2" Type="http://schemas.openxmlformats.org/officeDocument/2006/relationships/hyperlink" Target="http://www.tvoyrebenok.ru/images/presentation/nice/b/07.jpg" TargetMode="External"/><Relationship Id="rId1" Type="http://schemas.openxmlformats.org/officeDocument/2006/relationships/slideLayout" Target="../slideLayouts/slideLayout15.xml"/><Relationship Id="rId6" Type="http://schemas.openxmlformats.org/officeDocument/2006/relationships/slide" Target="slide21.xml"/><Relationship Id="rId5" Type="http://schemas.openxmlformats.org/officeDocument/2006/relationships/slide" Target="slide9.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ru.wikipedia.org/wiki/%CA%F3%E1%E5%F0%F2%E5%ED,_%CF%FC%E5%F0_%E4%E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http://yandex.st/images/_/yRoftCp9R0HklIIktq7VvHiFeO8.png" TargetMode="Externa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hyperlink" Target="http://thesocialmediahub.files.wordpress.com/2011/03/picture-41.png?w=354&amp;h=465" TargetMode="External"/><Relationship Id="rId4" Type="http://schemas.openxmlformats.org/officeDocument/2006/relationships/hyperlink" Target="http://ru.wikipedia.org/wiki/%CC%E5%E6%E4%F3%ED%E0%F0%EE%E4%ED%FB%E9_%EE%EB%E8%EC%EF%E8%E9%F1%EA%E8%E9_%EA%EE%EC%E8%F2%E5%F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olimp-history.ru/node/1/sports"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CE%EB%E8%EC%EF%E8%E9%F1%EA%E0%FF_%F1%E8%EC%E2%EE%EB%E8%EA%E0" TargetMode="External"/><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http://yandex.st/images/_/yRoftCp9R0HklIIktq7VvHiFeO8.png"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olimpigr.narod.ru/image/flag_olimp_00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voyrebenok.ru/images/presentation/nice/b/07.jpg" TargetMode="Externa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9.jpeg"/><Relationship Id="rId7" Type="http://schemas.openxmlformats.org/officeDocument/2006/relationships/image" Target="../media/image44.jpeg"/><Relationship Id="rId2" Type="http://schemas.openxmlformats.org/officeDocument/2006/relationships/image" Target="http://yandex.st/images/_/yRoftCp9R0HklIIktq7VvHiFeO8.pn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10" Type="http://schemas.openxmlformats.org/officeDocument/2006/relationships/image" Target="../media/image46.jpeg"/><Relationship Id="rId4" Type="http://schemas.openxmlformats.org/officeDocument/2006/relationships/hyperlink" Target="http://cikavo.com/images2/2008/08/08/img_1292952570.gif" TargetMode="External"/><Relationship Id="rId9" Type="http://schemas.openxmlformats.org/officeDocument/2006/relationships/hyperlink" Target="http://sdelanounas.ru/images/img/www.aldaver.com/Images_Os_ms2004sm.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ru.wikipedia.org/wiki/&#1051;&#1077;&#1090;&#1085;&#1080;&#1077;_&#1054;&#1083;&#1080;&#1084;&#1087;&#1080;&#1081;&#1089;&#1082;&#1080;&#1077;_&#1080;&#1075;&#1088;&#1099;_1980" TargetMode="External"/><Relationship Id="rId7"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hyperlink" Target="http://www.edu54.ru/sites/default/files/upload/2010/12/1_0.jpg" TargetMode="External"/><Relationship Id="rId2" Type="http://schemas.openxmlformats.org/officeDocument/2006/relationships/image" Target="http://yandex.st/images/_/yRoftCp9R0HklIIktq7VvHiFeO8.png" TargetMode="Externa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twistedsifter.files.wordpress.com/2012/01/1924-american-skaters-jewtraw-winter-olympics-chamonix-first-gold-medal.jpg" TargetMode="Externa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hyperlink" Target="http://www.vestikavkaza.ru/upload/iblock/f3d/biatlon.jpg" TargetMode="External"/><Relationship Id="rId4" Type="http://schemas.openxmlformats.org/officeDocument/2006/relationships/hyperlink" Target="http://ru.wikipedia.org/wiki/&#1041;&#1080;&#1072;&#1090;&#1083;&#1086;&#1085;"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hyperlink" Target="http://o6oi.ru/main.php/95475-2/0005.jpg" TargetMode="External"/><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hyperlink" Target="http://oboi-kartinki.ru/_ph/26/941250954.jpg" TargetMode="External"/><Relationship Id="rId4" Type="http://schemas.openxmlformats.org/officeDocument/2006/relationships/hyperlink" Target="http://ru.wikipedia.org/wiki/%C1%EE%E1%F1%EB%E5%E9"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1.jpeg"/><Relationship Id="rId7" Type="http://schemas.openxmlformats.org/officeDocument/2006/relationships/image" Target="../media/image68.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hyperlink" Target="http://65.uralschool.ru/images/O8f19472cd5ecaa789a65decacbc85e31.jpg" TargetMode="External"/><Relationship Id="rId4" Type="http://schemas.openxmlformats.org/officeDocument/2006/relationships/hyperlink" Target="http://ru.wikipedia.org/wiki/%CA%EE%ED%FC%EA%EE%E1%E5%E6%ED%FB%E9_%F1%EF%EE%F0%F2"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1.jpeg"/><Relationship Id="rId7" Type="http://schemas.openxmlformats.org/officeDocument/2006/relationships/image" Target="../media/image72.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ru.wikipedia.org/wiki/&#1060;&#1080;&#1075;&#1091;&#1088;&#1085;&#1086;&#1077;_&#1082;&#1072;&#1090;&#1072;&#1085;&#1080;&#10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ru.wikipedia.org/wiki/%D8%EE%F0%F2-%F2%F0%E5%E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5" Type="http://schemas.openxmlformats.org/officeDocument/2006/relationships/image" Target="../media/image76.gif"/><Relationship Id="rId4" Type="http://schemas.openxmlformats.org/officeDocument/2006/relationships/hyperlink" Target="http://ru.wikipedia.org/wiki/&#696;%F0%EB%E8%ED%E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78.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hyperlink" Target="http://news.astv.ru/files/news/imagecache/one_new/front/lygi.gif" TargetMode="External"/><Relationship Id="rId4" Type="http://schemas.openxmlformats.org/officeDocument/2006/relationships/hyperlink" Target="http://ru.wikipedia.org/wiki/%CB%FB%E6%ED%FB%E5_%E3%EE%ED%EA%E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80.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79.jpeg"/><Relationship Id="rId5" Type="http://schemas.openxmlformats.org/officeDocument/2006/relationships/hyperlink" Target="http://winter-game.com/uploads/posts/2011-02/Winter-Game.com_652_1.jpg" TargetMode="External"/><Relationship Id="rId4" Type="http://schemas.openxmlformats.org/officeDocument/2006/relationships/hyperlink" Target="http://ru.wikipedia.org/wiki/%CF%F0%FB%E6%EA%E8_%ED%E0_%EB%FB%E6%E0%F5_%F1_%F2%F0%E0%EC%EF%EB%E8%ED%E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ru.wikipedia.org/wiki/%CB%FB%E6%ED%EE%E5_%E4%E2%EE%E5%E1%EE%F0%FC%E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84.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hyperlink" Target="http://www.artsides.ru/big/item_5066.jpg" TargetMode="External"/><Relationship Id="rId5" Type="http://schemas.openxmlformats.org/officeDocument/2006/relationships/image" Target="../media/image83.jpeg"/><Relationship Id="rId4" Type="http://schemas.openxmlformats.org/officeDocument/2006/relationships/hyperlink" Target="http://ru.wikipedia.org/wiki/%C3%EE%F0%ED%EE%EB%FB%E6%ED%FB%E9_%F1%EF%EE%F0%F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86.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85.jpeg"/><Relationship Id="rId5" Type="http://schemas.openxmlformats.org/officeDocument/2006/relationships/hyperlink" Target="http://oboi.kards.qip.ru/images/wallpaper/ef/f8/194799_1280_800.jpg" TargetMode="External"/><Relationship Id="rId4" Type="http://schemas.openxmlformats.org/officeDocument/2006/relationships/hyperlink" Target="http://ru.wikipedia.org/wiki/%D4%F0%E8%F1%F2%E0%E9%EB_(%EB%FB%E6%ED%FB%E9_%F1%EF%EE%F0%F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hyperlink" Target="http://ru.wikipedia.org/wiki/&#1057;&#1085;&#1086;&#1091;&#1073;&#1086;&#1088;&#1076;_(&#1074;&#1080;&#1076;_&#1089;&#1087;&#1086;&#1088;&#1090;&#1072;)" TargetMode="External"/><Relationship Id="rId5" Type="http://schemas.openxmlformats.org/officeDocument/2006/relationships/image" Target="../media/image87.jpeg"/><Relationship Id="rId4" Type="http://schemas.openxmlformats.org/officeDocument/2006/relationships/hyperlink" Target="http://img1.liveinternet.ru/images/foto/922351/f_1188720.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hyperlink" Target="http://ru.wikipedia.org/wiki/%D1%E0%ED%ED%FB%E9_%F1%EF%EE%F0%F2"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61.jpeg"/><Relationship Id="rId7" Type="http://schemas.openxmlformats.org/officeDocument/2006/relationships/image" Target="../media/image91.jpeg"/><Relationship Id="rId2" Type="http://schemas.openxmlformats.org/officeDocument/2006/relationships/hyperlink" Target="http://www.edu54.ru/sites/default/files/upload/2010/12/1_0.jpg" TargetMode="External"/><Relationship Id="rId1" Type="http://schemas.openxmlformats.org/officeDocument/2006/relationships/slideLayout" Target="../slideLayouts/slideLayout5.xml"/><Relationship Id="rId6" Type="http://schemas.openxmlformats.org/officeDocument/2006/relationships/image" Target="../media/image90.jpeg"/><Relationship Id="rId5" Type="http://schemas.openxmlformats.org/officeDocument/2006/relationships/hyperlink" Target="http://tyalohockey.narod.ru/objekts.htm" TargetMode="External"/><Relationship Id="rId10" Type="http://schemas.openxmlformats.org/officeDocument/2006/relationships/image" Target="../media/image94.jpeg"/><Relationship Id="rId4" Type="http://schemas.openxmlformats.org/officeDocument/2006/relationships/hyperlink" Target="http://ru.wikipedia.org/wiki/%D5%EE%EA%EA%E5%E9_%F1_%F8%E0%E9%E1%EE%E9" TargetMode="External"/><Relationship Id="rId9"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C0%ED%F2%E8%F7%ED%FB%E5_%CE%EB%E8%EC%EF%E8%E9%F1%EA%E8%E5_%E8%E3%F0%FB" TargetMode="External"/><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commons.wikimedia.org/wiki/File:RR5015-0001R.png?uselang=ru" TargetMode="External"/><Relationship Id="rId2" Type="http://schemas.openxmlformats.org/officeDocument/2006/relationships/image" Target="../media/image95.jpeg"/><Relationship Id="rId1" Type="http://schemas.openxmlformats.org/officeDocument/2006/relationships/slideLayout" Target="../slideLayouts/slideLayout5.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hyperlink" Target="http://www.sochi2014.com/" TargetMode="External"/><Relationship Id="rId2" Type="http://schemas.openxmlformats.org/officeDocument/2006/relationships/image" Target="../media/image95.jpeg"/><Relationship Id="rId1" Type="http://schemas.openxmlformats.org/officeDocument/2006/relationships/slideLayout" Target="../slideLayouts/slideLayout8.xml"/><Relationship Id="rId4" Type="http://schemas.openxmlformats.org/officeDocument/2006/relationships/hyperlink" Target="http://tbclib.r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voyrebenok.ru/images/presentation/nice/b/07.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krugosvet.ru/enc/sport/OLIMPISKIE_IGRI_DREVNE_GRETSII.html?page=0,1" TargetMode="External"/><Relationship Id="rId7" Type="http://schemas.openxmlformats.org/officeDocument/2006/relationships/image" Target="http://bits.wikimedia.org/static-1.21wmf8/skins/common/images/magnify-clip.png" TargetMode="Externa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Эффектный фон для презентации">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Скругленный прямоугольник 5"/>
          <p:cNvSpPr/>
          <p:nvPr/>
        </p:nvSpPr>
        <p:spPr>
          <a:xfrm>
            <a:off x="1116013" y="476250"/>
            <a:ext cx="7343775" cy="5256213"/>
          </a:xfrm>
          <a:prstGeom prst="roundRect">
            <a:avLst/>
          </a:prstGeom>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ru-RU" dirty="0">
              <a:solidFill>
                <a:srgbClr val="FFFFFF"/>
              </a:solidFill>
            </a:endParaRPr>
          </a:p>
          <a:p>
            <a:pPr algn="just">
              <a:defRPr/>
            </a:pPr>
            <a:r>
              <a:rPr lang="ru-RU" dirty="0">
                <a:solidFill>
                  <a:srgbClr val="953735"/>
                </a:solidFill>
                <a:latin typeface="Times New Roman" pitchFamily="18" charset="0"/>
              </a:rPr>
              <a:t>Олимпийские игры, олимпийские награды, олимпийцы... Эти слова, так прочно вошедшие в нашу жизнь, никого не оставляют равнодушным. Об Олимпиадах рассказывают писатели, историки, журналисты; к Олимпиадам готовятся спортсмены, дипломаты, врачи, художники; Олимпиад ждут миллионы любителей спорта. В преддверии   </a:t>
            </a:r>
            <a:r>
              <a:rPr lang="en-US" dirty="0">
                <a:solidFill>
                  <a:srgbClr val="953735"/>
                </a:solidFill>
                <a:latin typeface="Times New Roman" pitchFamily="18" charset="0"/>
              </a:rPr>
              <a:t>XXII </a:t>
            </a:r>
            <a:r>
              <a:rPr lang="ru-RU" dirty="0">
                <a:solidFill>
                  <a:srgbClr val="953735"/>
                </a:solidFill>
                <a:latin typeface="Times New Roman" pitchFamily="18" charset="0"/>
              </a:rPr>
              <a:t>Олимпийских игр в г. Сочи (Россия) Центральная городская библиотека им. Л.Н. Толстого  предлагает вашему вниманию выставку, посвященную мировому олимпийскому движению.</a:t>
            </a:r>
          </a:p>
          <a:p>
            <a:pPr>
              <a:defRPr/>
            </a:pPr>
            <a:endParaRPr lang="ru-RU" dirty="0">
              <a:solidFill>
                <a:srgbClr val="953735"/>
              </a:solidFill>
              <a:latin typeface="Times New Roman" pitchFamily="18" charset="0"/>
            </a:endParaRPr>
          </a:p>
          <a:p>
            <a:pPr>
              <a:defRPr/>
            </a:pPr>
            <a:r>
              <a:rPr lang="ru-RU" dirty="0">
                <a:solidFill>
                  <a:srgbClr val="953735"/>
                </a:solidFill>
                <a:latin typeface="Times New Roman" pitchFamily="18" charset="0"/>
              </a:rPr>
              <a:t>Выставка </a:t>
            </a:r>
            <a:r>
              <a:rPr lang="ru-RU" b="1" dirty="0">
                <a:solidFill>
                  <a:srgbClr val="953735"/>
                </a:solidFill>
                <a:latin typeface="Times New Roman" pitchFamily="18" charset="0"/>
              </a:rPr>
              <a:t>«Игры, угодные богам»  </a:t>
            </a:r>
            <a:r>
              <a:rPr lang="ru-RU" dirty="0">
                <a:solidFill>
                  <a:srgbClr val="953735"/>
                </a:solidFill>
                <a:latin typeface="Times New Roman" pitchFamily="18" charset="0"/>
              </a:rPr>
              <a:t>состоит из 4 разделов:</a:t>
            </a:r>
          </a:p>
          <a:p>
            <a:pPr>
              <a:defRPr/>
            </a:pPr>
            <a:r>
              <a:rPr lang="en-US" dirty="0">
                <a:solidFill>
                  <a:srgbClr val="953735"/>
                </a:solidFill>
                <a:latin typeface="Times New Roman" pitchFamily="18" charset="0"/>
                <a:hlinkClick r:id="rId4" action="ppaction://hlinksldjump"/>
              </a:rPr>
              <a:t>I - </a:t>
            </a:r>
            <a:r>
              <a:rPr lang="ru-RU" dirty="0">
                <a:solidFill>
                  <a:srgbClr val="953735"/>
                </a:solidFill>
                <a:latin typeface="Times New Roman" pitchFamily="18" charset="0"/>
                <a:cs typeface="Arial" charset="0"/>
                <a:hlinkClick r:id="rId4" action="ppaction://hlinksldjump"/>
              </a:rPr>
              <a:t>Олимпийские игры – великий праздник </a:t>
            </a:r>
            <a:r>
              <a:rPr lang="ru-RU" dirty="0" smtClean="0">
                <a:solidFill>
                  <a:srgbClr val="953735"/>
                </a:solidFill>
                <a:latin typeface="Times New Roman" pitchFamily="18" charset="0"/>
                <a:cs typeface="Arial" charset="0"/>
                <a:hlinkClick r:id="rId4" action="ppaction://hlinksldjump"/>
              </a:rPr>
              <a:t>Античности</a:t>
            </a:r>
            <a:endParaRPr lang="ru-RU" dirty="0">
              <a:solidFill>
                <a:srgbClr val="953735"/>
              </a:solidFill>
              <a:latin typeface="Times New Roman" pitchFamily="18" charset="0"/>
              <a:cs typeface="Arial" charset="0"/>
            </a:endParaRPr>
          </a:p>
          <a:p>
            <a:pPr>
              <a:defRPr/>
            </a:pPr>
            <a:r>
              <a:rPr lang="en-US" dirty="0">
                <a:solidFill>
                  <a:srgbClr val="953735"/>
                </a:solidFill>
                <a:latin typeface="Times New Roman" pitchFamily="18" charset="0"/>
                <a:cs typeface="Arial" charset="0"/>
                <a:hlinkClick r:id="rId5" action="ppaction://hlinksldjump"/>
              </a:rPr>
              <a:t>II – </a:t>
            </a:r>
            <a:r>
              <a:rPr lang="ru-RU" dirty="0">
                <a:solidFill>
                  <a:srgbClr val="953735"/>
                </a:solidFill>
                <a:latin typeface="Times New Roman" pitchFamily="18" charset="0"/>
                <a:hlinkClick r:id="rId5" action="ppaction://hlinksldjump"/>
              </a:rPr>
              <a:t>Современные Олимпийские игры:</a:t>
            </a:r>
            <a:r>
              <a:rPr lang="en-US" dirty="0">
                <a:solidFill>
                  <a:srgbClr val="953735"/>
                </a:solidFill>
                <a:latin typeface="Times New Roman" pitchFamily="18" charset="0"/>
                <a:hlinkClick r:id="rId5" action="ppaction://hlinksldjump"/>
              </a:rPr>
              <a:t> </a:t>
            </a:r>
            <a:r>
              <a:rPr lang="ru-RU" dirty="0">
                <a:solidFill>
                  <a:srgbClr val="953735"/>
                </a:solidFill>
                <a:latin typeface="Times New Roman" pitchFamily="18" charset="0"/>
                <a:hlinkClick r:id="rId5" action="ppaction://hlinksldjump"/>
              </a:rPr>
              <a:t>от возрождения до </a:t>
            </a:r>
            <a:r>
              <a:rPr lang="ru-RU" dirty="0" smtClean="0">
                <a:solidFill>
                  <a:srgbClr val="953735"/>
                </a:solidFill>
                <a:latin typeface="Times New Roman" pitchFamily="18" charset="0"/>
                <a:hlinkClick r:id="rId5" action="ppaction://hlinksldjump"/>
              </a:rPr>
              <a:t>расцвета</a:t>
            </a:r>
            <a:endParaRPr lang="en-US" dirty="0">
              <a:solidFill>
                <a:srgbClr val="953735"/>
              </a:solidFill>
              <a:latin typeface="Times New Roman" pitchFamily="18" charset="0"/>
            </a:endParaRPr>
          </a:p>
          <a:p>
            <a:pPr>
              <a:defRPr/>
            </a:pPr>
            <a:r>
              <a:rPr lang="en-US" dirty="0">
                <a:solidFill>
                  <a:srgbClr val="953735"/>
                </a:solidFill>
                <a:latin typeface="Times New Roman" pitchFamily="18" charset="0"/>
                <a:hlinkClick r:id="rId6" action="ppaction://hlinksldjump"/>
              </a:rPr>
              <a:t>III </a:t>
            </a:r>
            <a:r>
              <a:rPr lang="en-US" dirty="0" smtClean="0">
                <a:solidFill>
                  <a:srgbClr val="953735"/>
                </a:solidFill>
                <a:latin typeface="Times New Roman" pitchFamily="18" charset="0"/>
                <a:hlinkClick r:id="rId6" action="ppaction://hlinksldjump"/>
              </a:rPr>
              <a:t>– </a:t>
            </a:r>
            <a:r>
              <a:rPr lang="ru-RU" dirty="0" smtClean="0">
                <a:solidFill>
                  <a:schemeClr val="accent2">
                    <a:lumMod val="75000"/>
                  </a:schemeClr>
                </a:solidFill>
                <a:latin typeface="Times New Roman" pitchFamily="18" charset="0"/>
                <a:cs typeface="Times New Roman" pitchFamily="18" charset="0"/>
                <a:hlinkClick r:id="rId6" action="ppaction://hlinksldjump"/>
              </a:rPr>
              <a:t>Олимпийское движение в России</a:t>
            </a:r>
            <a:endParaRPr lang="ru-RU" dirty="0">
              <a:solidFill>
                <a:srgbClr val="953735"/>
              </a:solidFill>
              <a:latin typeface="Times New Roman" pitchFamily="18" charset="0"/>
            </a:endParaRPr>
          </a:p>
          <a:p>
            <a:pPr>
              <a:defRPr/>
            </a:pPr>
            <a:r>
              <a:rPr lang="en-US" dirty="0">
                <a:solidFill>
                  <a:srgbClr val="953735"/>
                </a:solidFill>
                <a:latin typeface="Times New Roman" pitchFamily="18" charset="0"/>
                <a:cs typeface="Arial" charset="0"/>
                <a:hlinkClick r:id="rId7" action="ppaction://hlinksldjump"/>
              </a:rPr>
              <a:t>IV - </a:t>
            </a:r>
            <a:r>
              <a:rPr lang="ru-RU" dirty="0">
                <a:solidFill>
                  <a:srgbClr val="953735"/>
                </a:solidFill>
                <a:latin typeface="Times New Roman" pitchFamily="18" charset="0"/>
                <a:hlinkClick r:id="rId7" action="ppaction://hlinksldjump"/>
              </a:rPr>
              <a:t>Зимние Олимпийские игры </a:t>
            </a:r>
            <a:r>
              <a:rPr lang="ru-RU" dirty="0">
                <a:solidFill>
                  <a:srgbClr val="953735"/>
                </a:solidFill>
                <a:latin typeface="Times New Roman" pitchFamily="18" charset="0"/>
                <a:cs typeface="Arial" charset="0"/>
              </a:rPr>
              <a:t/>
            </a:r>
            <a:br>
              <a:rPr lang="ru-RU" dirty="0">
                <a:solidFill>
                  <a:srgbClr val="953735"/>
                </a:solidFill>
                <a:latin typeface="Times New Roman" pitchFamily="18" charset="0"/>
                <a:cs typeface="Arial" charset="0"/>
              </a:rPr>
            </a:br>
            <a:endParaRPr lang="ru-RU" dirty="0">
              <a:solidFill>
                <a:srgbClr val="953735"/>
              </a:solidFill>
              <a:latin typeface="Times New Roman" pitchFamily="18" charset="0"/>
            </a:endParaRPr>
          </a:p>
          <a:p>
            <a:pPr>
              <a:defRPr/>
            </a:pPr>
            <a:r>
              <a:rPr lang="ru-RU" dirty="0">
                <a:solidFill>
                  <a:srgbClr val="953735"/>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9"/>
          <p:cNvSpPr>
            <a:spLocks noGrp="1"/>
          </p:cNvSpPr>
          <p:nvPr>
            <p:ph type="title"/>
          </p:nvPr>
        </p:nvSpPr>
        <p:spPr/>
        <p:txBody>
          <a:bodyPr/>
          <a:lstStyle/>
          <a:p>
            <a:endParaRPr lang="ru-RU" smtClean="0"/>
          </a:p>
        </p:txBody>
      </p:sp>
      <p:pic>
        <p:nvPicPr>
          <p:cNvPr id="27650" name="Picture 8" descr="241668_abstrakciya_-polosy_-raduga_-linii_-cveta_5000x3750_(www_GdeFon_ru)"/>
          <p:cNvPicPr>
            <a:picLocks noGrp="1" noChangeAspect="1" noChangeArrowheads="1"/>
          </p:cNvPicPr>
          <p:nvPr>
            <p:ph idx="1"/>
          </p:nvPr>
        </p:nvPicPr>
        <p:blipFill>
          <a:blip r:embed="rId2" cstate="email"/>
          <a:srcRect/>
          <a:stretch>
            <a:fillRect/>
          </a:stretch>
        </p:blipFill>
        <p:spPr>
          <a:xfrm>
            <a:off x="0" y="0"/>
            <a:ext cx="9144000" cy="6858000"/>
          </a:xfrm>
        </p:spPr>
      </p:pic>
      <p:pic>
        <p:nvPicPr>
          <p:cNvPr id="25603" name="Picture 2" descr="Пьер Кубертен"/>
          <p:cNvPicPr>
            <a:picLocks noChangeAspect="1" noChangeArrowheads="1"/>
          </p:cNvPicPr>
          <p:nvPr/>
        </p:nvPicPr>
        <p:blipFill>
          <a:blip r:embed="rId3" cstate="email">
            <a:lum contrast="24000"/>
          </a:blip>
          <a:srcRect/>
          <a:stretch>
            <a:fillRect/>
          </a:stretch>
        </p:blipFill>
        <p:spPr bwMode="auto">
          <a:xfrm>
            <a:off x="611560" y="332656"/>
            <a:ext cx="3314700" cy="4400550"/>
          </a:xfrm>
          <a:prstGeom prst="ellipse">
            <a:avLst/>
          </a:prstGeom>
          <a:ln w="190500" cap="rnd">
            <a:solidFill>
              <a:schemeClr val="accent3">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604" name="Rectangle 11"/>
          <p:cNvSpPr>
            <a:spLocks noChangeArrowheads="1"/>
          </p:cNvSpPr>
          <p:nvPr/>
        </p:nvSpPr>
        <p:spPr bwMode="auto">
          <a:xfrm>
            <a:off x="5148064" y="408593"/>
            <a:ext cx="3439170" cy="57554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ru-RU" altLang="zh-CN" sz="1600" dirty="0">
                <a:solidFill>
                  <a:srgbClr val="0D0D0D"/>
                </a:solidFill>
                <a:cs typeface="宋体"/>
              </a:rPr>
              <a:t> </a:t>
            </a:r>
            <a:r>
              <a:rPr lang="ru-RU" altLang="zh-CN" sz="1600" dirty="0">
                <a:solidFill>
                  <a:srgbClr val="0D0D0D"/>
                </a:solidFill>
                <a:latin typeface="Times New Roman" pitchFamily="18" charset="0"/>
                <a:cs typeface="宋体"/>
              </a:rPr>
              <a:t>Идейным вдохновителем  современных Олимпийских игр стал гуманист и просветитель </a:t>
            </a:r>
            <a:r>
              <a:rPr lang="ru-RU" altLang="zh-CN" sz="1600" u="sng" dirty="0">
                <a:solidFill>
                  <a:schemeClr val="hlink"/>
                </a:solidFill>
                <a:latin typeface="Times New Roman" pitchFamily="18" charset="0"/>
                <a:cs typeface="宋体"/>
                <a:hlinkClick r:id="rId4"/>
              </a:rPr>
              <a:t>Пьер де Кубертен</a:t>
            </a:r>
            <a:r>
              <a:rPr lang="ru-RU" altLang="zh-CN" sz="1600" u="sng" dirty="0">
                <a:solidFill>
                  <a:srgbClr val="0D0D0D"/>
                </a:solidFill>
                <a:latin typeface="Times New Roman" pitchFamily="18" charset="0"/>
                <a:cs typeface="宋体"/>
              </a:rPr>
              <a:t>,</a:t>
            </a:r>
            <a:r>
              <a:rPr lang="ru-RU" altLang="zh-CN" sz="1600" dirty="0">
                <a:solidFill>
                  <a:srgbClr val="0D0D0D"/>
                </a:solidFill>
                <a:latin typeface="Times New Roman" pitchFamily="18" charset="0"/>
                <a:cs typeface="宋体"/>
              </a:rPr>
              <a:t> родившийся в Париже в 1863</a:t>
            </a:r>
            <a:r>
              <a:rPr lang="ru-RU" altLang="zh-CN" sz="1600" b="1" dirty="0">
                <a:solidFill>
                  <a:srgbClr val="0D0D0D"/>
                </a:solidFill>
                <a:latin typeface="Times New Roman" pitchFamily="18" charset="0"/>
                <a:cs typeface="宋体"/>
              </a:rPr>
              <a:t> </a:t>
            </a:r>
            <a:r>
              <a:rPr lang="ru-RU" altLang="zh-CN" sz="1600" dirty="0">
                <a:solidFill>
                  <a:srgbClr val="0D0D0D"/>
                </a:solidFill>
                <a:latin typeface="Times New Roman" pitchFamily="18" charset="0"/>
                <a:cs typeface="宋体"/>
              </a:rPr>
              <a:t>году и ставший поистине гражданином мира.  Еще в юности, учась в колледже, на уроках риторики он впервые услышал о древних Олимпийских играх и очень увлекся изучением античных соревнований. А позже  посвятил себя образовательной реформе во Франции и изучению различных систем физического воспитания,  опубликовав несколько статей по этим проблемам. В отличие от многих современников он не копировал зарубежный опыт, а создавал на его основе нечто новое, призывая, например, отказаться от военизированного воспитания молодежи на основе немецкой </a:t>
            </a:r>
            <a:r>
              <a:rPr lang="ru-RU" altLang="zh-CN" sz="1600" dirty="0" smtClean="0">
                <a:solidFill>
                  <a:srgbClr val="0D0D0D"/>
                </a:solidFill>
                <a:latin typeface="Times New Roman" pitchFamily="18" charset="0"/>
                <a:cs typeface="宋体"/>
              </a:rPr>
              <a:t>гимнастики.</a:t>
            </a:r>
            <a:endParaRPr lang="ru-RU" sz="1600" dirty="0">
              <a:solidFill>
                <a:srgbClr val="0D0D0D"/>
              </a:solidFill>
              <a:latin typeface="Times New Roman" pitchFamily="18" charset="0"/>
            </a:endParaRPr>
          </a:p>
        </p:txBody>
      </p:sp>
      <p:sp>
        <p:nvSpPr>
          <p:cNvPr id="27655" name="Rectangle 12"/>
          <p:cNvSpPr>
            <a:spLocks noChangeArrowheads="1"/>
          </p:cNvSpPr>
          <p:nvPr/>
        </p:nvSpPr>
        <p:spPr bwMode="auto">
          <a:xfrm>
            <a:off x="1403350" y="1557338"/>
            <a:ext cx="2376488" cy="366712"/>
          </a:xfrm>
          <a:prstGeom prst="rect">
            <a:avLst/>
          </a:prstGeom>
          <a:noFill/>
          <a:ln w="9525">
            <a:noFill/>
            <a:miter lim="800000"/>
            <a:headEnd/>
            <a:tailEnd/>
          </a:ln>
        </p:spPr>
        <p:txBody>
          <a:bodyPr>
            <a:spAutoFit/>
          </a:bodyPr>
          <a:lstStyle/>
          <a:p>
            <a:endParaRPr lang="ru-RU">
              <a:solidFill>
                <a:srgbClr val="FFFFFF"/>
              </a:solidFill>
            </a:endParaRPr>
          </a:p>
        </p:txBody>
      </p:sp>
      <p:sp>
        <p:nvSpPr>
          <p:cNvPr id="27656" name="Прямоугольник 6"/>
          <p:cNvSpPr>
            <a:spLocks noChangeArrowheads="1"/>
          </p:cNvSpPr>
          <p:nvPr/>
        </p:nvSpPr>
        <p:spPr bwMode="auto">
          <a:xfrm>
            <a:off x="4427538" y="1989138"/>
            <a:ext cx="4572000" cy="338137"/>
          </a:xfrm>
          <a:prstGeom prst="rect">
            <a:avLst/>
          </a:prstGeom>
          <a:noFill/>
          <a:ln w="9525">
            <a:noFill/>
            <a:miter lim="800000"/>
            <a:headEnd/>
            <a:tailEnd/>
          </a:ln>
        </p:spPr>
        <p:txBody>
          <a:bodyPr>
            <a:spAutoFit/>
          </a:bodyPr>
          <a:lstStyle/>
          <a:p>
            <a:endParaRPr lang="ru-RU" sz="1600"/>
          </a:p>
        </p:txBody>
      </p:sp>
      <p:sp>
        <p:nvSpPr>
          <p:cNvPr id="8" name="Блок-схема: документ 7"/>
          <p:cNvSpPr/>
          <p:nvPr/>
        </p:nvSpPr>
        <p:spPr>
          <a:xfrm>
            <a:off x="539750" y="4810434"/>
            <a:ext cx="3744913" cy="1800225"/>
          </a:xfrm>
          <a:prstGeom prst="flowChartDocumen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800" b="1" dirty="0"/>
          </a:p>
          <a:p>
            <a:pPr>
              <a:defRPr/>
            </a:pPr>
            <a:r>
              <a:rPr lang="ru-RU" sz="1400" b="1" dirty="0">
                <a:latin typeface="Times New Roman" pitchFamily="18" charset="0"/>
                <a:cs typeface="Times New Roman" pitchFamily="18" charset="0"/>
              </a:rPr>
              <a:t>Пьер де Кубертен</a:t>
            </a:r>
            <a:r>
              <a:rPr lang="ru-RU" sz="1400" dirty="0">
                <a:latin typeface="Times New Roman" pitchFamily="18" charset="0"/>
                <a:cs typeface="Times New Roman" pitchFamily="18" charset="0"/>
              </a:rPr>
              <a:t>  (1863-1937) — французский спортивный и общественный деятель, историк, педагог, литератор; Инициатор организации современных Олимпийских игр. Президент Международного олимпийского комитета до 1925 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2000" fill="hold"/>
                                        <p:tgtEl>
                                          <p:spTgt spid="25604"/>
                                        </p:tgtEl>
                                        <p:attrNameLst>
                                          <p:attrName>ppt_w</p:attrName>
                                        </p:attrNameLst>
                                      </p:cBhvr>
                                      <p:tavLst>
                                        <p:tav tm="0">
                                          <p:val>
                                            <p:fltVal val="0"/>
                                          </p:val>
                                        </p:tav>
                                        <p:tav tm="100000">
                                          <p:val>
                                            <p:strVal val="#ppt_w"/>
                                          </p:val>
                                        </p:tav>
                                      </p:tavLst>
                                    </p:anim>
                                    <p:anim calcmode="lin" valueType="num">
                                      <p:cBhvr>
                                        <p:cTn id="8" dur="2000" fill="hold"/>
                                        <p:tgtEl>
                                          <p:spTgt spid="2560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0" presetClass="entr" presetSubtype="0" decel="100000" fill="hold" nodeType="after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2000" fill="hold"/>
                                        <p:tgtEl>
                                          <p:spTgt spid="25603"/>
                                        </p:tgtEl>
                                        <p:attrNameLst>
                                          <p:attrName>ppt_w</p:attrName>
                                        </p:attrNameLst>
                                      </p:cBhvr>
                                      <p:tavLst>
                                        <p:tav tm="0">
                                          <p:val>
                                            <p:strVal val="#ppt_w+.3"/>
                                          </p:val>
                                        </p:tav>
                                        <p:tav tm="100000">
                                          <p:val>
                                            <p:strVal val="#ppt_w"/>
                                          </p:val>
                                        </p:tav>
                                      </p:tavLst>
                                    </p:anim>
                                    <p:anim calcmode="lin" valueType="num">
                                      <p:cBhvr>
                                        <p:cTn id="13" dur="2000" fill="hold"/>
                                        <p:tgtEl>
                                          <p:spTgt spid="25603"/>
                                        </p:tgtEl>
                                        <p:attrNameLst>
                                          <p:attrName>ppt_h</p:attrName>
                                        </p:attrNameLst>
                                      </p:cBhvr>
                                      <p:tavLst>
                                        <p:tav tm="0">
                                          <p:val>
                                            <p:strVal val="#ppt_h"/>
                                          </p:val>
                                        </p:tav>
                                        <p:tav tm="100000">
                                          <p:val>
                                            <p:strVal val="#ppt_h"/>
                                          </p:val>
                                        </p:tav>
                                      </p:tavLst>
                                    </p:anim>
                                    <p:animEffect transition="in" filter="fade">
                                      <p:cBhvr>
                                        <p:cTn id="14" dur="2000"/>
                                        <p:tgtEl>
                                          <p:spTgt spid="2560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strVal val="#ppt_w+.3"/>
                                          </p:val>
                                        </p:tav>
                                        <p:tav tm="100000">
                                          <p:val>
                                            <p:strVal val="#ppt_w"/>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7" name="Скругленный прямоугольник 6"/>
          <p:cNvSpPr/>
          <p:nvPr/>
        </p:nvSpPr>
        <p:spPr>
          <a:xfrm>
            <a:off x="539750" y="4437063"/>
            <a:ext cx="8389968" cy="22764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rgbClr val="FFFFFF"/>
                </a:solidFill>
                <a:latin typeface="Times New Roman" pitchFamily="18" charset="0"/>
                <a:cs typeface="Times New Roman" pitchFamily="18" charset="0"/>
              </a:rPr>
              <a:t>1. Как и древние фестивали, современные Олимпийские игры следует проводить каждые 4 года.</a:t>
            </a:r>
          </a:p>
          <a:p>
            <a:pPr>
              <a:defRPr/>
            </a:pPr>
            <a:r>
              <a:rPr lang="ru-RU" sz="1600" dirty="0">
                <a:solidFill>
                  <a:srgbClr val="FFFFFF"/>
                </a:solidFill>
                <a:latin typeface="Times New Roman" pitchFamily="18" charset="0"/>
                <a:cs typeface="Times New Roman" pitchFamily="18" charset="0"/>
              </a:rPr>
              <a:t>2. Возрожденные Игры (в отличие от древних Олимпиад) будут современными и международными. В них войдут те виды спорта, которые культивируются в ХIХ веке.</a:t>
            </a:r>
          </a:p>
          <a:p>
            <a:pPr>
              <a:defRPr/>
            </a:pPr>
            <a:r>
              <a:rPr lang="ru-RU" sz="1600" dirty="0">
                <a:solidFill>
                  <a:srgbClr val="FFFFFF"/>
                </a:solidFill>
                <a:latin typeface="Times New Roman" pitchFamily="18" charset="0"/>
                <a:cs typeface="Times New Roman" pitchFamily="18" charset="0"/>
              </a:rPr>
              <a:t>3. Игры будут проводится для взрослых.</a:t>
            </a:r>
          </a:p>
          <a:p>
            <a:pPr>
              <a:defRPr/>
            </a:pPr>
            <a:r>
              <a:rPr lang="ru-RU" sz="1600" dirty="0">
                <a:solidFill>
                  <a:srgbClr val="FFFFFF"/>
                </a:solidFill>
                <a:latin typeface="Times New Roman" pitchFamily="18" charset="0"/>
                <a:cs typeface="Times New Roman" pitchFamily="18" charset="0"/>
              </a:rPr>
              <a:t>4. Будут введены строгие определения «любителя». Деньги будут использоваться только для организации, строительства сооружений и проведения торжеств.</a:t>
            </a:r>
          </a:p>
          <a:p>
            <a:pPr>
              <a:defRPr/>
            </a:pPr>
            <a:r>
              <a:rPr lang="ru-RU" sz="1600" dirty="0">
                <a:solidFill>
                  <a:srgbClr val="FFFFFF"/>
                </a:solidFill>
                <a:latin typeface="Times New Roman" pitchFamily="18" charset="0"/>
                <a:cs typeface="Times New Roman" pitchFamily="18" charset="0"/>
              </a:rPr>
              <a:t>5. Современные Олимпийские игры должны быть передвижными, т.е. проводиться в разных странах.</a:t>
            </a:r>
          </a:p>
        </p:txBody>
      </p:sp>
      <p:sp>
        <p:nvSpPr>
          <p:cNvPr id="28675" name="Rectangle 5"/>
          <p:cNvSpPr>
            <a:spLocks/>
          </p:cNvSpPr>
          <p:nvPr/>
        </p:nvSpPr>
        <p:spPr bwMode="auto">
          <a:xfrm>
            <a:off x="457200" y="1600200"/>
            <a:ext cx="4038600" cy="4525963"/>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endParaRPr lang="ru-RU">
              <a:latin typeface="Calibri" pitchFamily="34" charset="0"/>
            </a:endParaRPr>
          </a:p>
        </p:txBody>
      </p:sp>
      <p:pic>
        <p:nvPicPr>
          <p:cNvPr id="27652" name="Picture 8" descr="image_gallery?uuid=6519cdfe-4aa2-47c7-aaad-e224579f29ac&amp;groupId=10136&amp;t=1311678586806"/>
          <p:cNvPicPr>
            <a:picLocks noChangeAspect="1" noChangeArrowheads="1"/>
          </p:cNvPicPr>
          <p:nvPr/>
        </p:nvPicPr>
        <p:blipFill>
          <a:blip r:embed="rId3" cstate="email">
            <a:clrChange>
              <a:clrFrom>
                <a:srgbClr val="F9FFFF"/>
              </a:clrFrom>
              <a:clrTo>
                <a:srgbClr val="F9FFFF">
                  <a:alpha val="0"/>
                </a:srgbClr>
              </a:clrTo>
            </a:clrChange>
          </a:blip>
          <a:srcRect/>
          <a:stretch>
            <a:fillRect/>
          </a:stretch>
        </p:blipFill>
        <p:spPr bwMode="auto">
          <a:xfrm rot="-957185">
            <a:off x="2841625" y="534988"/>
            <a:ext cx="2482850" cy="3475037"/>
          </a:xfrm>
          <a:prstGeom prst="rect">
            <a:avLst/>
          </a:prstGeom>
          <a:noFill/>
          <a:ln w="9525">
            <a:noFill/>
            <a:miter lim="800000"/>
            <a:headEnd/>
            <a:tailEnd/>
          </a:ln>
        </p:spPr>
      </p:pic>
      <p:sp>
        <p:nvSpPr>
          <p:cNvPr id="11" name="Овал 10"/>
          <p:cNvSpPr/>
          <p:nvPr/>
        </p:nvSpPr>
        <p:spPr>
          <a:xfrm>
            <a:off x="251520" y="188640"/>
            <a:ext cx="2987824" cy="4392488"/>
          </a:xfrm>
          <a:prstGeom prst="ellipse">
            <a:avLst/>
          </a:prstGeom>
          <a:solidFill>
            <a:srgbClr val="F6507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400" dirty="0">
                <a:solidFill>
                  <a:schemeClr val="tx1"/>
                </a:solidFill>
              </a:rPr>
              <a:t>«0, СПОРТ! ТЫ - НАСЛАЖДЕНИЕ! Ты верный, неизменный спутник жизни. Нашему духу и телу ты щедро даришь радость бытия. Ты - бессмертен. Ты здравствуешь и сегодня, после крушения затерянных в веках олимпиад. Ты, как эстафету, передаешь нам это наследие предков. Проходят века. Жизнь торжествует. Ты живешь, не подвластный времени, спорт!»</a:t>
            </a:r>
          </a:p>
          <a:p>
            <a:pPr algn="ctr">
              <a:defRPr/>
            </a:pPr>
            <a:r>
              <a:rPr lang="ru-RU" sz="1400" dirty="0">
                <a:solidFill>
                  <a:schemeClr val="tx1"/>
                </a:solidFill>
              </a:rPr>
              <a:t>(из книги «Ода спорту»</a:t>
            </a:r>
          </a:p>
          <a:p>
            <a:pPr algn="ctr">
              <a:defRPr/>
            </a:pPr>
            <a:r>
              <a:rPr lang="ru-RU" sz="1400" dirty="0">
                <a:solidFill>
                  <a:schemeClr val="tx1"/>
                </a:solidFill>
              </a:rPr>
              <a:t> П. Кубертена)</a:t>
            </a:r>
            <a:br>
              <a:rPr lang="ru-RU" sz="1400" dirty="0">
                <a:solidFill>
                  <a:schemeClr val="tx1"/>
                </a:solidFill>
              </a:rPr>
            </a:br>
            <a:endParaRPr lang="ru-RU" sz="1400" dirty="0">
              <a:solidFill>
                <a:schemeClr val="tx1"/>
              </a:solidFill>
            </a:endParaRPr>
          </a:p>
        </p:txBody>
      </p:sp>
      <p:sp>
        <p:nvSpPr>
          <p:cNvPr id="8" name="Прямоугольник 7"/>
          <p:cNvSpPr/>
          <p:nvPr/>
        </p:nvSpPr>
        <p:spPr>
          <a:xfrm>
            <a:off x="5220072" y="332656"/>
            <a:ext cx="3744416" cy="3888432"/>
          </a:xfrm>
          <a:prstGeom prst="rect">
            <a:avLst/>
          </a:prstGeom>
          <a:solidFill>
            <a:srgbClr val="DFDA00"/>
          </a:solidFill>
        </p:spPr>
        <p:style>
          <a:lnRef idx="0">
            <a:schemeClr val="accent2"/>
          </a:lnRef>
          <a:fillRef idx="3">
            <a:schemeClr val="accent2"/>
          </a:fillRef>
          <a:effectRef idx="3">
            <a:schemeClr val="accent2"/>
          </a:effectRef>
          <a:fontRef idx="minor">
            <a:schemeClr val="lt1"/>
          </a:fontRef>
        </p:style>
        <p:txBody>
          <a:bodyPr anchor="ctr"/>
          <a:lstStyle/>
          <a:p>
            <a:pPr>
              <a:lnSpc>
                <a:spcPct val="80000"/>
              </a:lnSpc>
              <a:defRPr/>
            </a:pPr>
            <a:endParaRPr lang="ru-RU" sz="800" dirty="0">
              <a:solidFill>
                <a:schemeClr val="tx1"/>
              </a:solidFill>
            </a:endParaRPr>
          </a:p>
          <a:p>
            <a:pPr>
              <a:lnSpc>
                <a:spcPct val="80000"/>
              </a:lnSpc>
              <a:defRPr/>
            </a:pPr>
            <a:endParaRPr lang="ru-RU" sz="800" dirty="0">
              <a:solidFill>
                <a:schemeClr val="tx1"/>
              </a:solidFill>
            </a:endParaRPr>
          </a:p>
          <a:p>
            <a:pPr>
              <a:lnSpc>
                <a:spcPct val="80000"/>
              </a:lnSpc>
              <a:defRPr/>
            </a:pPr>
            <a:endParaRPr lang="ru-RU" sz="800" dirty="0">
              <a:solidFill>
                <a:schemeClr val="tx1"/>
              </a:solidFill>
            </a:endParaRPr>
          </a:p>
          <a:p>
            <a:pPr>
              <a:lnSpc>
                <a:spcPct val="80000"/>
              </a:lnSpc>
              <a:defRPr/>
            </a:pPr>
            <a:endParaRPr lang="ru-RU" sz="800" dirty="0">
              <a:solidFill>
                <a:schemeClr val="tx1"/>
              </a:solidFill>
            </a:endParaRPr>
          </a:p>
          <a:p>
            <a:pPr>
              <a:lnSpc>
                <a:spcPct val="80000"/>
              </a:lnSpc>
              <a:defRPr/>
            </a:pPr>
            <a:r>
              <a:rPr lang="ru-RU" dirty="0">
                <a:solidFill>
                  <a:schemeClr val="tx1"/>
                </a:solidFill>
              </a:rPr>
              <a:t>После длительной предварительной работы 16 июня 1894 г. в Париже состоялся  Олимпийский конгресс, на котором  присутствовали 79 делегатов от 49 спортивных организаций 12 стран, включая США, Италию, Испанию, Россию, Венгрию, Аргентину, Новую Зеландию, Бельгию, Швецию, Богемию.  В последний момент в пригласительных билетах сделали запись «Конгресс возрождения Олимпийских игр». На конгрессе была выработана программа </a:t>
            </a:r>
            <a:r>
              <a:rPr lang="ru-RU" b="1" dirty="0">
                <a:solidFill>
                  <a:schemeClr val="tx1"/>
                </a:solidFill>
              </a:rPr>
              <a:t>принципов </a:t>
            </a:r>
            <a:r>
              <a:rPr lang="ru-RU" b="1" dirty="0" err="1">
                <a:solidFill>
                  <a:schemeClr val="tx1"/>
                </a:solidFill>
              </a:rPr>
              <a:t>олимпизма</a:t>
            </a:r>
            <a:r>
              <a:rPr lang="ru-RU" dirty="0">
                <a:solidFill>
                  <a:schemeClr val="tx1"/>
                </a:solidFill>
              </a:rPr>
              <a:t>: </a:t>
            </a:r>
          </a:p>
          <a:p>
            <a:pPr>
              <a:lnSpc>
                <a:spcPct val="80000"/>
              </a:lnSpc>
              <a:buFont typeface="Arial" charset="0"/>
              <a:buNone/>
              <a:defRPr/>
            </a:pPr>
            <a:r>
              <a:rPr lang="ru-RU" dirty="0">
                <a:solidFill>
                  <a:schemeClr val="tx1"/>
                </a:solidFill>
              </a:rPr>
              <a:t> </a:t>
            </a:r>
          </a:p>
          <a:p>
            <a:pPr>
              <a:lnSpc>
                <a:spcPct val="80000"/>
              </a:lnSpc>
              <a:defRPr/>
            </a:pP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2"/>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2000"/>
                                        <p:tgtEl>
                                          <p:spTgt spid="8"/>
                                        </p:tgtEl>
                                      </p:cBhvr>
                                    </p:animEffect>
                                  </p:childTnLst>
                                </p:cTn>
                              </p:par>
                            </p:childTnLst>
                          </p:cTn>
                        </p:par>
                        <p:par>
                          <p:cTn id="10" fill="hold">
                            <p:stCondLst>
                              <p:cond delay="2000"/>
                            </p:stCondLst>
                            <p:childTnLst>
                              <p:par>
                                <p:cTn id="11" presetID="3"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20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blinds(horizontal)">
                                      <p:cBhvr>
                                        <p:cTn id="16" dur="2000"/>
                                        <p:tgtEl>
                                          <p:spTgt spid="27652"/>
                                        </p:tgtEl>
                                      </p:cBhvr>
                                    </p:animEffect>
                                  </p:childTnLst>
                                </p:cTn>
                              </p:par>
                            </p:childTnLst>
                          </p:cTn>
                        </p:par>
                        <p:par>
                          <p:cTn id="17" fill="hold">
                            <p:stCondLst>
                              <p:cond delay="4000"/>
                            </p:stCondLst>
                            <p:childTnLst>
                              <p:par>
                                <p:cTn id="18" presetID="17"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fltVal val="0"/>
                                          </p:val>
                                        </p:tav>
                                        <p:tav tm="100000">
                                          <p:val>
                                            <p:strVal val="#ppt_w"/>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29698" name="Picture 8" descr="241668_abstrakciya_-polosy_-raduga_-linii_-cveta_5000x3750_(www_GdeFon_ru)"/>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29699" name="Rectangle 4"/>
          <p:cNvSpPr>
            <a:spLocks noGrp="1"/>
          </p:cNvSpPr>
          <p:nvPr>
            <p:ph type="title"/>
          </p:nvPr>
        </p:nvSpPr>
        <p:spPr>
          <a:xfrm>
            <a:off x="323528" y="5517232"/>
            <a:ext cx="8229600" cy="1503040"/>
          </a:xfrm>
        </p:spPr>
        <p:txBody>
          <a:bodyPr>
            <a:scene3d>
              <a:camera prst="orthographicFront"/>
              <a:lightRig rig="soft" dir="t">
                <a:rot lat="0" lon="0" rev="10800000"/>
              </a:lightRig>
            </a:scene3d>
            <a:sp3d>
              <a:bevelT w="27940" h="12700"/>
              <a:contourClr>
                <a:srgbClr val="DDDDDD"/>
              </a:contourClr>
            </a:sp3d>
          </a:bodyPr>
          <a:lstStyle/>
          <a:p>
            <a:pPr>
              <a:defRPr/>
            </a:pPr>
            <a:r>
              <a:rPr lang="ru-RU" sz="1800" b="1" spc="150" dirty="0" smtClean="0">
                <a:ln w="11430"/>
                <a:solidFill>
                  <a:schemeClr val="bg1"/>
                </a:solidFill>
                <a:effectLst>
                  <a:outerShdw blurRad="25400" algn="tl" rotWithShape="0">
                    <a:srgbClr val="000000">
                      <a:alpha val="43000"/>
                    </a:srgbClr>
                  </a:outerShdw>
                </a:effectLst>
              </a:rPr>
              <a:t>«Содействие развитию физических и моральных качеств, которые являются основой любительского спорта; воспитание молодёжи с помощью спорта в духе лучшего взаимопонимания и дружбы…»- главная задача МОК</a:t>
            </a:r>
            <a:r>
              <a:rPr lang="ru-RU" sz="1400" b="1" spc="150" dirty="0" smtClean="0">
                <a:ln w="11430"/>
                <a:solidFill>
                  <a:srgbClr val="F8F8F8"/>
                </a:solidFill>
                <a:effectLst>
                  <a:outerShdw blurRad="25400" algn="tl" rotWithShape="0">
                    <a:srgbClr val="000000">
                      <a:alpha val="43000"/>
                    </a:srgbClr>
                  </a:outerShdw>
                </a:effectLst>
              </a:rPr>
              <a:t/>
            </a:r>
            <a:br>
              <a:rPr lang="ru-RU" sz="1400" b="1" spc="150" dirty="0" smtClean="0">
                <a:ln w="11430"/>
                <a:solidFill>
                  <a:srgbClr val="F8F8F8"/>
                </a:solidFill>
                <a:effectLst>
                  <a:outerShdw blurRad="25400" algn="tl" rotWithShape="0">
                    <a:srgbClr val="000000">
                      <a:alpha val="43000"/>
                    </a:srgbClr>
                  </a:outerShdw>
                </a:effectLst>
              </a:rPr>
            </a:br>
            <a:r>
              <a:rPr lang="ru-RU" sz="1400" b="1" spc="150" dirty="0" smtClean="0">
                <a:ln w="11430"/>
                <a:solidFill>
                  <a:srgbClr val="F8F8F8"/>
                </a:solidFill>
                <a:effectLst>
                  <a:outerShdw blurRad="25400" algn="tl" rotWithShape="0">
                    <a:srgbClr val="000000">
                      <a:alpha val="43000"/>
                    </a:srgbClr>
                  </a:outerShdw>
                </a:effectLst>
              </a:rPr>
              <a:t/>
            </a:r>
            <a:br>
              <a:rPr lang="ru-RU" sz="1400" b="1" spc="150" dirty="0" smtClean="0">
                <a:ln w="11430"/>
                <a:solidFill>
                  <a:srgbClr val="F8F8F8"/>
                </a:solidFill>
                <a:effectLst>
                  <a:outerShdw blurRad="25400" algn="tl" rotWithShape="0">
                    <a:srgbClr val="000000">
                      <a:alpha val="43000"/>
                    </a:srgbClr>
                  </a:outerShdw>
                </a:effectLst>
              </a:rPr>
            </a:br>
            <a:endParaRPr lang="ru-RU" sz="1400" b="1" spc="150" dirty="0" smtClean="0">
              <a:ln w="11430"/>
              <a:solidFill>
                <a:srgbClr val="F8F8F8"/>
              </a:solidFill>
              <a:effectLst>
                <a:outerShdw blurRad="25400" algn="tl" rotWithShape="0">
                  <a:srgbClr val="000000">
                    <a:alpha val="43000"/>
                  </a:srgbClr>
                </a:outerShdw>
              </a:effectLst>
            </a:endParaRPr>
          </a:p>
        </p:txBody>
      </p:sp>
      <p:sp>
        <p:nvSpPr>
          <p:cNvPr id="7" name="Блок-схема: данные 6"/>
          <p:cNvSpPr/>
          <p:nvPr/>
        </p:nvSpPr>
        <p:spPr>
          <a:xfrm>
            <a:off x="3004269" y="237853"/>
            <a:ext cx="6084168" cy="5229200"/>
          </a:xfrm>
          <a:prstGeom prst="flowChartInputOutput">
            <a:avLst/>
          </a:prstGeom>
          <a:gradFill>
            <a:gsLst>
              <a:gs pos="0">
                <a:srgbClr val="DFDA00"/>
              </a:gs>
              <a:gs pos="50000">
                <a:schemeClr val="accent1">
                  <a:tint val="44500"/>
                  <a:satMod val="160000"/>
                </a:schemeClr>
              </a:gs>
              <a:gs pos="100000">
                <a:schemeClr val="accent1">
                  <a:tint val="23500"/>
                  <a:satMod val="160000"/>
                </a:schemeClr>
              </a:gs>
            </a:gsLst>
            <a:lin ang="5400000" scaled="0"/>
          </a:gradFill>
        </p:spPr>
        <p:style>
          <a:lnRef idx="0">
            <a:schemeClr val="accent2"/>
          </a:lnRef>
          <a:fillRef idx="3">
            <a:schemeClr val="accent2"/>
          </a:fillRef>
          <a:effectRef idx="3">
            <a:schemeClr val="accent2"/>
          </a:effectRef>
          <a:fontRef idx="minor">
            <a:schemeClr val="lt1"/>
          </a:fontRef>
        </p:style>
        <p:txBody>
          <a:bodyPr anchor="ctr"/>
          <a:lstStyle/>
          <a:p>
            <a:r>
              <a:rPr lang="ru-RU" altLang="zh-CN" sz="1600" dirty="0">
                <a:solidFill>
                  <a:schemeClr val="tx1"/>
                </a:solidFill>
                <a:latin typeface="Times New Roman" pitchFamily="18" charset="0"/>
                <a:cs typeface="宋体"/>
              </a:rPr>
              <a:t>Наиболее важной частью работы конгресса  явилось создание Международного олимпийского комитета (МОК), а также  разработанная  Кубертеном Олимпийская хартия – свод уставных документов по вопросам олимпийского движения . </a:t>
            </a:r>
            <a:r>
              <a:rPr lang="ru-RU" sz="1600" dirty="0">
                <a:solidFill>
                  <a:schemeClr val="tx1"/>
                </a:solidFill>
                <a:latin typeface="Times New Roman" pitchFamily="18" charset="0"/>
              </a:rPr>
              <a:t>Официальные языки хартии — французский и английский. Олимпийская хартия  состоит из 5 разделов :</a:t>
            </a:r>
          </a:p>
          <a:p>
            <a:r>
              <a:rPr lang="ru-RU" sz="1600" dirty="0">
                <a:solidFill>
                  <a:schemeClr val="tx1"/>
                </a:solidFill>
                <a:latin typeface="Times New Roman" pitchFamily="18" charset="0"/>
              </a:rPr>
              <a:t>1. Олимпийское движение и его деятельность </a:t>
            </a:r>
          </a:p>
          <a:p>
            <a:r>
              <a:rPr lang="ru-RU" sz="1600" dirty="0">
                <a:solidFill>
                  <a:schemeClr val="tx1"/>
                </a:solidFill>
                <a:latin typeface="Times New Roman" pitchFamily="18" charset="0"/>
              </a:rPr>
              <a:t>2. </a:t>
            </a:r>
            <a:r>
              <a:rPr lang="ru-RU" sz="1600" u="sng" dirty="0">
                <a:solidFill>
                  <a:srgbClr val="0000FF"/>
                </a:solidFill>
                <a:latin typeface="Times New Roman" pitchFamily="18" charset="0"/>
                <a:hlinkClick r:id="rId4"/>
              </a:rPr>
              <a:t>Международный олимпийский комитет </a:t>
            </a:r>
            <a:endParaRPr lang="ru-RU" sz="1600" u="sng" dirty="0">
              <a:solidFill>
                <a:srgbClr val="0000FF"/>
              </a:solidFill>
              <a:latin typeface="Times New Roman" pitchFamily="18" charset="0"/>
            </a:endParaRPr>
          </a:p>
          <a:p>
            <a:r>
              <a:rPr lang="ru-RU" sz="1600" dirty="0">
                <a:solidFill>
                  <a:schemeClr val="tx1"/>
                </a:solidFill>
                <a:latin typeface="Times New Roman" pitchFamily="18" charset="0"/>
              </a:rPr>
              <a:t>3. Международные федерации </a:t>
            </a:r>
          </a:p>
          <a:p>
            <a:r>
              <a:rPr lang="ru-RU" sz="1600" dirty="0">
                <a:solidFill>
                  <a:schemeClr val="tx1"/>
                </a:solidFill>
                <a:latin typeface="Times New Roman" pitchFamily="18" charset="0"/>
              </a:rPr>
              <a:t>4. Национальные олимпийские комитеты </a:t>
            </a:r>
          </a:p>
          <a:p>
            <a:r>
              <a:rPr lang="ru-RU" sz="1600" dirty="0">
                <a:solidFill>
                  <a:schemeClr val="tx1"/>
                </a:solidFill>
                <a:latin typeface="Times New Roman" pitchFamily="18" charset="0"/>
              </a:rPr>
              <a:t>5. Олимпийские игры</a:t>
            </a:r>
          </a:p>
        </p:txBody>
      </p:sp>
      <p:pic>
        <p:nvPicPr>
          <p:cNvPr id="28679" name="Picture 11" descr="picture-41">
            <a:hlinkClick r:id="rId5"/>
          </p:cNvPr>
          <p:cNvPicPr>
            <a:picLocks noChangeAspect="1" noChangeArrowheads="1"/>
          </p:cNvPicPr>
          <p:nvPr/>
        </p:nvPicPr>
        <p:blipFill>
          <a:blip r:embed="rId6" cstate="print">
            <a:clrChange>
              <a:clrFrom>
                <a:srgbClr val="8BA3C8"/>
              </a:clrFrom>
              <a:clrTo>
                <a:srgbClr val="8BA3C8">
                  <a:alpha val="0"/>
                </a:srgbClr>
              </a:clrTo>
            </a:clrChange>
          </a:blip>
          <a:srcRect/>
          <a:stretch>
            <a:fillRect/>
          </a:stretch>
        </p:blipFill>
        <p:spPr bwMode="auto">
          <a:xfrm>
            <a:off x="179388" y="188913"/>
            <a:ext cx="3898900" cy="5113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childTnLst>
                          </p:cTn>
                        </p:par>
                        <p:par>
                          <p:cTn id="8" fill="hold">
                            <p:stCondLst>
                              <p:cond delay="2000"/>
                            </p:stCondLst>
                            <p:childTnLst>
                              <p:par>
                                <p:cTn id="9" presetID="39" presetClass="entr" presetSubtype="0" accel="100000" fill="hold" nodeType="afterEffect">
                                  <p:stCondLst>
                                    <p:cond delay="0"/>
                                  </p:stCondLst>
                                  <p:childTnLst>
                                    <p:set>
                                      <p:cBhvr>
                                        <p:cTn id="10" dur="1" fill="hold">
                                          <p:stCondLst>
                                            <p:cond delay="0"/>
                                          </p:stCondLst>
                                        </p:cTn>
                                        <p:tgtEl>
                                          <p:spTgt spid="28679"/>
                                        </p:tgtEl>
                                        <p:attrNameLst>
                                          <p:attrName>style.visibility</p:attrName>
                                        </p:attrNameLst>
                                      </p:cBhvr>
                                      <p:to>
                                        <p:strVal val="visible"/>
                                      </p:to>
                                    </p:set>
                                    <p:anim calcmode="lin" valueType="num">
                                      <p:cBhvr>
                                        <p:cTn id="11" dur="2000" fill="hold"/>
                                        <p:tgtEl>
                                          <p:spTgt spid="28679"/>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28679"/>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28679"/>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28679"/>
                                        </p:tgtEl>
                                        <p:attrNameLst>
                                          <p:attrName>ppt_y</p:attrName>
                                        </p:attrNameLst>
                                      </p:cBhvr>
                                      <p:tavLst>
                                        <p:tav tm="0">
                                          <p:val>
                                            <p:strVal val="#ppt_y"/>
                                          </p:val>
                                        </p:tav>
                                        <p:tav tm="100000">
                                          <p:val>
                                            <p:strVal val="#ppt_y"/>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29699"/>
                                        </p:tgtEl>
                                        <p:attrNameLst>
                                          <p:attrName>style.visibility</p:attrName>
                                        </p:attrNameLst>
                                      </p:cBhvr>
                                      <p:to>
                                        <p:strVal val="visible"/>
                                      </p:to>
                                    </p:set>
                                    <p:anim calcmode="lin" valueType="num">
                                      <p:cBhvr>
                                        <p:cTn id="17" dur="2000" fill="hold"/>
                                        <p:tgtEl>
                                          <p:spTgt spid="29699"/>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29699"/>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29699"/>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29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0722" name="Rectangle 15"/>
          <p:cNvSpPr>
            <a:spLocks noGrp="1"/>
          </p:cNvSpPr>
          <p:nvPr>
            <p:ph sz="half" idx="4294967295"/>
          </p:nvPr>
        </p:nvSpPr>
        <p:spPr>
          <a:xfrm>
            <a:off x="611188" y="4724400"/>
            <a:ext cx="4038600" cy="1862138"/>
          </a:xfrm>
        </p:spPr>
        <p:txBody>
          <a:bodyPr/>
          <a:lstStyle/>
          <a:p>
            <a:pPr>
              <a:buFont typeface="Arial" charset="0"/>
              <a:buNone/>
            </a:pPr>
            <a:r>
              <a:rPr lang="ru-RU" sz="1600" smtClean="0"/>
              <a:t/>
            </a:r>
            <a:br>
              <a:rPr lang="ru-RU" sz="1600" smtClean="0"/>
            </a:br>
            <a:endParaRPr lang="ru-RU" sz="1600" smtClean="0"/>
          </a:p>
        </p:txBody>
      </p:sp>
      <p:sp>
        <p:nvSpPr>
          <p:cNvPr id="30723" name="Заголовок 1"/>
          <p:cNvSpPr>
            <a:spLocks/>
          </p:cNvSpPr>
          <p:nvPr/>
        </p:nvSpPr>
        <p:spPr bwMode="auto">
          <a:xfrm>
            <a:off x="0" y="4365625"/>
            <a:ext cx="3348038" cy="1143000"/>
          </a:xfrm>
          <a:prstGeom prst="rect">
            <a:avLst/>
          </a:prstGeom>
          <a:noFill/>
          <a:ln w="9525">
            <a:noFill/>
            <a:miter lim="800000"/>
            <a:headEnd/>
            <a:tailEnd/>
          </a:ln>
        </p:spPr>
        <p:txBody>
          <a:bodyPr anchor="ctr"/>
          <a:lstStyle/>
          <a:p>
            <a:pPr algn="ctr" eaLnBrk="0" hangingPunct="0"/>
            <a:endParaRPr lang="ru-RU" sz="4400">
              <a:latin typeface="Calibri" pitchFamily="34" charset="0"/>
            </a:endParaRPr>
          </a:p>
        </p:txBody>
      </p:sp>
      <p:pic>
        <p:nvPicPr>
          <p:cNvPr id="30727" name="Picture 19" descr="История первых Олимпийских Игр современности. 1896 год"/>
          <p:cNvPicPr>
            <a:picLocks noChangeAspect="1" noChangeArrowheads="1"/>
          </p:cNvPicPr>
          <p:nvPr/>
        </p:nvPicPr>
        <p:blipFill>
          <a:blip r:embed="rId3" cstate="email"/>
          <a:srcRect/>
          <a:stretch>
            <a:fillRect/>
          </a:stretch>
        </p:blipFill>
        <p:spPr bwMode="auto">
          <a:xfrm>
            <a:off x="187450" y="1203672"/>
            <a:ext cx="1584176" cy="3570287"/>
          </a:xfrm>
          <a:prstGeom prst="rect">
            <a:avLst/>
          </a:prstGeom>
          <a:ln>
            <a:noFill/>
          </a:ln>
          <a:effectLst>
            <a:softEdge rad="112500"/>
          </a:effectLst>
        </p:spPr>
      </p:pic>
      <p:pic>
        <p:nvPicPr>
          <p:cNvPr id="30729" name="Picture 22" descr="История первых Олимпийских Игр современности. 1896 год"/>
          <p:cNvPicPr>
            <a:picLocks noChangeAspect="1" noChangeArrowheads="1"/>
          </p:cNvPicPr>
          <p:nvPr/>
        </p:nvPicPr>
        <p:blipFill>
          <a:blip r:embed="rId4" cstate="email"/>
          <a:srcRect/>
          <a:stretch>
            <a:fillRect/>
          </a:stretch>
        </p:blipFill>
        <p:spPr bwMode="auto">
          <a:xfrm>
            <a:off x="6660232" y="1340768"/>
            <a:ext cx="2332519" cy="3424113"/>
          </a:xfrm>
          <a:prstGeom prst="rect">
            <a:avLst/>
          </a:prstGeom>
          <a:ln>
            <a:noFill/>
          </a:ln>
          <a:effectLst>
            <a:softEdge rad="112500"/>
          </a:effectLst>
        </p:spPr>
      </p:pic>
      <p:sp>
        <p:nvSpPr>
          <p:cNvPr id="12" name="Прямоугольник 11"/>
          <p:cNvSpPr/>
          <p:nvPr/>
        </p:nvSpPr>
        <p:spPr>
          <a:xfrm>
            <a:off x="357158" y="0"/>
            <a:ext cx="8607455" cy="1052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altLang="zh-CN" dirty="0">
                <a:latin typeface="Times New Roman" pitchFamily="18" charset="0"/>
                <a:cs typeface="宋体"/>
              </a:rPr>
              <a:t>В апреле 1896 г. в Афинах состоялись первые Олимпийские игры, положившие начало современному олимпийскому движению</a:t>
            </a:r>
            <a:r>
              <a:rPr lang="ru-RU" altLang="zh-CN" dirty="0">
                <a:cs typeface="宋体"/>
              </a:rPr>
              <a:t> </a:t>
            </a:r>
            <a:endParaRPr lang="ru-RU" dirty="0"/>
          </a:p>
        </p:txBody>
      </p:sp>
      <p:sp>
        <p:nvSpPr>
          <p:cNvPr id="13" name="Загнутый угол 12"/>
          <p:cNvSpPr/>
          <p:nvPr/>
        </p:nvSpPr>
        <p:spPr>
          <a:xfrm>
            <a:off x="1763713" y="1125538"/>
            <a:ext cx="5184775" cy="3167062"/>
          </a:xfrm>
          <a:prstGeom prst="foldedCorner">
            <a:avLst/>
          </a:prstGeom>
        </p:spPr>
        <p:style>
          <a:lnRef idx="1">
            <a:schemeClr val="dk1"/>
          </a:lnRef>
          <a:fillRef idx="2">
            <a:schemeClr val="dk1"/>
          </a:fillRef>
          <a:effectRef idx="1">
            <a:schemeClr val="dk1"/>
          </a:effectRef>
          <a:fontRef idx="minor">
            <a:schemeClr val="dk1"/>
          </a:fontRef>
        </p:style>
        <p:txBody>
          <a:bodyPr anchor="ctr"/>
          <a:lstStyle/>
          <a:p>
            <a:pPr>
              <a:defRPr/>
            </a:pPr>
            <a:r>
              <a:rPr lang="ru-RU" altLang="zh-CN" sz="1400" dirty="0">
                <a:solidFill>
                  <a:schemeClr val="tx1"/>
                </a:solidFill>
                <a:latin typeface="Arial" charset="0"/>
              </a:rPr>
              <a:t> </a:t>
            </a:r>
            <a:endParaRPr lang="ru-RU" altLang="zh-CN" sz="800" dirty="0">
              <a:solidFill>
                <a:schemeClr val="tx1"/>
              </a:solidFill>
              <a:latin typeface="Arial" charset="0"/>
            </a:endParaRPr>
          </a:p>
          <a:p>
            <a:pPr>
              <a:defRPr/>
            </a:pPr>
            <a:endParaRPr lang="ru-RU" altLang="zh-CN" sz="800" dirty="0">
              <a:solidFill>
                <a:schemeClr val="tx1"/>
              </a:solidFill>
              <a:latin typeface="Arial" charset="0"/>
            </a:endParaRPr>
          </a:p>
          <a:p>
            <a:pPr>
              <a:defRPr/>
            </a:pPr>
            <a:r>
              <a:rPr lang="ru-RU" altLang="zh-CN" sz="1400" dirty="0">
                <a:solidFill>
                  <a:schemeClr val="tx1"/>
                </a:solidFill>
                <a:latin typeface="Arial" charset="0"/>
              </a:rPr>
              <a:t>В них приняли участие 311 спортсменов из 13 стран. Игры  включали 9 видов спорта – борьба классическая, велоспорт, гимнастика, легкая атлетика, плавание, стрельба пулевая, теннис, тяжелая атлетика и фехтование. Было разыграно 43 комплекта наград. Наибольшее число медалей – 46 --  </a:t>
            </a:r>
            <a:r>
              <a:rPr lang="ru-RU" altLang="zh-CN" sz="1400" u="sng" dirty="0">
                <a:solidFill>
                  <a:srgbClr val="0000FF"/>
                </a:solidFill>
                <a:latin typeface="Arial" charset="0"/>
                <a:hlinkClick r:id="rId5"/>
              </a:rPr>
              <a:t>завоевали олимпийцы Греции</a:t>
            </a:r>
            <a:r>
              <a:rPr lang="ru-RU" altLang="zh-CN" sz="1400" dirty="0">
                <a:solidFill>
                  <a:srgbClr val="0000FF"/>
                </a:solidFill>
                <a:latin typeface="Arial" charset="0"/>
              </a:rPr>
              <a:t>, </a:t>
            </a:r>
            <a:r>
              <a:rPr lang="ru-RU" altLang="zh-CN" sz="1400" dirty="0">
                <a:solidFill>
                  <a:schemeClr val="tx1"/>
                </a:solidFill>
                <a:latin typeface="Arial" charset="0"/>
              </a:rPr>
              <a:t>второй стала команда США – 20 наград, третье место заняла команда Германии. Успех первых современных Олимпийских игр был настолько велик, что греческие власти предложили всегда проводить это спортивное мероприятие на их территории. Однако МОК ввел правило, согласно которому место проведения Игр меняется каждые 4 года.</a:t>
            </a:r>
            <a:endParaRPr lang="ru-RU" sz="1400" dirty="0">
              <a:solidFill>
                <a:schemeClr val="tx1"/>
              </a:solidFill>
              <a:latin typeface="Arial" charset="0"/>
            </a:endParaRPr>
          </a:p>
        </p:txBody>
      </p:sp>
      <p:sp>
        <p:nvSpPr>
          <p:cNvPr id="15" name="Скругленный прямоугольник 14"/>
          <p:cNvSpPr/>
          <p:nvPr/>
        </p:nvSpPr>
        <p:spPr>
          <a:xfrm>
            <a:off x="6732240" y="4941168"/>
            <a:ext cx="2232248" cy="122413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400" b="1" dirty="0"/>
              <a:t>Дискобол Роберт </a:t>
            </a:r>
            <a:r>
              <a:rPr lang="ru-RU" sz="1400" b="1" dirty="0" err="1"/>
              <a:t>Гаррет</a:t>
            </a:r>
            <a:r>
              <a:rPr lang="ru-RU" sz="1400" b="1" dirty="0"/>
              <a:t>, завоевавший олимпийское золото</a:t>
            </a:r>
            <a:endParaRPr lang="ru-RU" sz="1400" dirty="0"/>
          </a:p>
        </p:txBody>
      </p:sp>
      <p:pic>
        <p:nvPicPr>
          <p:cNvPr id="30725" name="Picture 12" descr="История первых Олимпийских Игр современности. 1896 год"/>
          <p:cNvPicPr>
            <a:picLocks noChangeAspect="1" noChangeArrowheads="1"/>
          </p:cNvPicPr>
          <p:nvPr/>
        </p:nvPicPr>
        <p:blipFill>
          <a:blip r:embed="rId6" cstate="email"/>
          <a:srcRect/>
          <a:stretch>
            <a:fillRect/>
          </a:stretch>
        </p:blipFill>
        <p:spPr bwMode="auto">
          <a:xfrm>
            <a:off x="2383363" y="4066086"/>
            <a:ext cx="4117463" cy="2792235"/>
          </a:xfrm>
          <a:prstGeom prst="rect">
            <a:avLst/>
          </a:prstGeom>
          <a:ln>
            <a:noFill/>
          </a:ln>
          <a:effectLst>
            <a:softEdge rad="112500"/>
          </a:effectLst>
        </p:spPr>
      </p:pic>
      <p:sp>
        <p:nvSpPr>
          <p:cNvPr id="14" name="Скругленный прямоугольник 13"/>
          <p:cNvSpPr/>
          <p:nvPr/>
        </p:nvSpPr>
        <p:spPr>
          <a:xfrm>
            <a:off x="2500298" y="5805858"/>
            <a:ext cx="3857652" cy="98072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400" b="1" dirty="0"/>
              <a:t>Французские велогонщики: Леон </a:t>
            </a:r>
            <a:r>
              <a:rPr lang="ru-RU" sz="1400" b="1" dirty="0" err="1"/>
              <a:t>Фламан</a:t>
            </a:r>
            <a:r>
              <a:rPr lang="ru-RU" sz="1400" b="1" dirty="0"/>
              <a:t>  (завоевал золото в гонке на 100 км) и Поль </a:t>
            </a:r>
            <a:r>
              <a:rPr lang="ru-RU" sz="1400" b="1" dirty="0" err="1"/>
              <a:t>Массон</a:t>
            </a:r>
            <a:r>
              <a:rPr lang="ru-RU" sz="1400" b="1" dirty="0"/>
              <a:t> (выиграл золотые медали на дистанциях 2 км и 10 км)</a:t>
            </a:r>
            <a:endParaRPr lang="ru-RU" sz="1400" dirty="0"/>
          </a:p>
        </p:txBody>
      </p:sp>
      <p:sp>
        <p:nvSpPr>
          <p:cNvPr id="16" name="Скругленный прямоугольник 15"/>
          <p:cNvSpPr/>
          <p:nvPr/>
        </p:nvSpPr>
        <p:spPr>
          <a:xfrm>
            <a:off x="269760" y="4797152"/>
            <a:ext cx="2016224" cy="165618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400" b="1" dirty="0"/>
              <a:t>Греческий спортсмен Спиридон Спиридон Луис - победитель первого олимпийского марафона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6*min(max(#ppt_w*#ppt_h,.3),1)-7.4)/-.7*#ppt_w"/>
                                          </p:val>
                                        </p:tav>
                                        <p:tav tm="100000">
                                          <p:val>
                                            <p:strVal val="#ppt_w"/>
                                          </p:val>
                                        </p:tav>
                                      </p:tavLst>
                                    </p:anim>
                                    <p:anim calcmode="lin" valueType="num">
                                      <p:cBhvr>
                                        <p:cTn id="8" dur="2000" fill="hold"/>
                                        <p:tgtEl>
                                          <p:spTgt spid="12"/>
                                        </p:tgtEl>
                                        <p:attrNameLst>
                                          <p:attrName>ppt_h</p:attrName>
                                        </p:attrNameLst>
                                      </p:cBhvr>
                                      <p:tavLst>
                                        <p:tav tm="0">
                                          <p:val>
                                            <p:strVal val="(6*min(max(#ppt_w*#ppt_h,.3),1)-7.4)/-.7*#ppt_h"/>
                                          </p:val>
                                        </p:tav>
                                        <p:tav tm="100000">
                                          <p:val>
                                            <p:strVal val="#ppt_h"/>
                                          </p:val>
                                        </p:tav>
                                      </p:tavLst>
                                    </p:anim>
                                    <p:anim calcmode="lin" valueType="num">
                                      <p:cBhvr>
                                        <p:cTn id="9" dur="2000" fill="hold"/>
                                        <p:tgtEl>
                                          <p:spTgt spid="12"/>
                                        </p:tgtEl>
                                        <p:attrNameLst>
                                          <p:attrName>ppt_x</p:attrName>
                                        </p:attrNameLst>
                                      </p:cBhvr>
                                      <p:tavLst>
                                        <p:tav tm="0">
                                          <p:val>
                                            <p:fltVal val="0.5"/>
                                          </p:val>
                                        </p:tav>
                                        <p:tav tm="100000">
                                          <p:val>
                                            <p:strVal val="#ppt_x"/>
                                          </p:val>
                                        </p:tav>
                                      </p:tavLst>
                                    </p:anim>
                                    <p:anim calcmode="lin" valueType="num">
                                      <p:cBhvr>
                                        <p:cTn id="10" dur="2000" fill="hold"/>
                                        <p:tgtEl>
                                          <p:spTgt spid="1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strVal val="(6*min(max(#ppt_w*#ppt_h,.3),1)-7.4)/-.7*#ppt_w"/>
                                          </p:val>
                                        </p:tav>
                                        <p:tav tm="100000">
                                          <p:val>
                                            <p:strVal val="#ppt_w"/>
                                          </p:val>
                                        </p:tav>
                                      </p:tavLst>
                                    </p:anim>
                                    <p:anim calcmode="lin" valueType="num">
                                      <p:cBhvr>
                                        <p:cTn id="14" dur="2000" fill="hold"/>
                                        <p:tgtEl>
                                          <p:spTgt spid="13"/>
                                        </p:tgtEl>
                                        <p:attrNameLst>
                                          <p:attrName>ppt_h</p:attrName>
                                        </p:attrNameLst>
                                      </p:cBhvr>
                                      <p:tavLst>
                                        <p:tav tm="0">
                                          <p:val>
                                            <p:strVal val="(6*min(max(#ppt_w*#ppt_h,.3),1)-7.4)/-.7*#ppt_h"/>
                                          </p:val>
                                        </p:tav>
                                        <p:tav tm="100000">
                                          <p:val>
                                            <p:strVal val="#ppt_h"/>
                                          </p:val>
                                        </p:tav>
                                      </p:tavLst>
                                    </p:anim>
                                    <p:anim calcmode="lin" valueType="num">
                                      <p:cBhvr>
                                        <p:cTn id="15" dur="2000" fill="hold"/>
                                        <p:tgtEl>
                                          <p:spTgt spid="13"/>
                                        </p:tgtEl>
                                        <p:attrNameLst>
                                          <p:attrName>ppt_x</p:attrName>
                                        </p:attrNameLst>
                                      </p:cBhvr>
                                      <p:tavLst>
                                        <p:tav tm="0">
                                          <p:val>
                                            <p:fltVal val="0.5"/>
                                          </p:val>
                                        </p:tav>
                                        <p:tav tm="100000">
                                          <p:val>
                                            <p:strVal val="#ppt_x"/>
                                          </p:val>
                                        </p:tav>
                                      </p:tavLst>
                                    </p:anim>
                                    <p:anim calcmode="lin" valueType="num">
                                      <p:cBhvr>
                                        <p:cTn id="16" dur="20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2000"/>
                            </p:stCondLst>
                            <p:childTnLst>
                              <p:par>
                                <p:cTn id="18" presetID="17" presetClass="entr" presetSubtype="10" fill="hold" nodeType="afterEffect">
                                  <p:stCondLst>
                                    <p:cond delay="0"/>
                                  </p:stCondLst>
                                  <p:childTnLst>
                                    <p:set>
                                      <p:cBhvr>
                                        <p:cTn id="19" dur="1" fill="hold">
                                          <p:stCondLst>
                                            <p:cond delay="0"/>
                                          </p:stCondLst>
                                        </p:cTn>
                                        <p:tgtEl>
                                          <p:spTgt spid="30727"/>
                                        </p:tgtEl>
                                        <p:attrNameLst>
                                          <p:attrName>style.visibility</p:attrName>
                                        </p:attrNameLst>
                                      </p:cBhvr>
                                      <p:to>
                                        <p:strVal val="visible"/>
                                      </p:to>
                                    </p:set>
                                    <p:anim calcmode="lin" valueType="num">
                                      <p:cBhvr>
                                        <p:cTn id="20" dur="2000" fill="hold"/>
                                        <p:tgtEl>
                                          <p:spTgt spid="30727"/>
                                        </p:tgtEl>
                                        <p:attrNameLst>
                                          <p:attrName>ppt_w</p:attrName>
                                        </p:attrNameLst>
                                      </p:cBhvr>
                                      <p:tavLst>
                                        <p:tav tm="0">
                                          <p:val>
                                            <p:fltVal val="0"/>
                                          </p:val>
                                        </p:tav>
                                        <p:tav tm="100000">
                                          <p:val>
                                            <p:strVal val="#ppt_w"/>
                                          </p:val>
                                        </p:tav>
                                      </p:tavLst>
                                    </p:anim>
                                    <p:anim calcmode="lin" valueType="num">
                                      <p:cBhvr>
                                        <p:cTn id="21" dur="2000" fill="hold"/>
                                        <p:tgtEl>
                                          <p:spTgt spid="30727"/>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000" fill="hold"/>
                                        <p:tgtEl>
                                          <p:spTgt spid="16"/>
                                        </p:tgtEl>
                                        <p:attrNameLst>
                                          <p:attrName>ppt_w</p:attrName>
                                        </p:attrNameLst>
                                      </p:cBhvr>
                                      <p:tavLst>
                                        <p:tav tm="0">
                                          <p:val>
                                            <p:fltVal val="0"/>
                                          </p:val>
                                        </p:tav>
                                        <p:tav tm="100000">
                                          <p:val>
                                            <p:strVal val="#ppt_w"/>
                                          </p:val>
                                        </p:tav>
                                      </p:tavLst>
                                    </p:anim>
                                    <p:anim calcmode="lin" valueType="num">
                                      <p:cBhvr>
                                        <p:cTn id="25" dur="2000" fill="hold"/>
                                        <p:tgtEl>
                                          <p:spTgt spid="16"/>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30725"/>
                                        </p:tgtEl>
                                        <p:attrNameLst>
                                          <p:attrName>style.visibility</p:attrName>
                                        </p:attrNameLst>
                                      </p:cBhvr>
                                      <p:to>
                                        <p:strVal val="visible"/>
                                      </p:to>
                                    </p:set>
                                    <p:anim calcmode="lin" valueType="num">
                                      <p:cBhvr>
                                        <p:cTn id="28" dur="2000" fill="hold"/>
                                        <p:tgtEl>
                                          <p:spTgt spid="30725"/>
                                        </p:tgtEl>
                                        <p:attrNameLst>
                                          <p:attrName>ppt_w</p:attrName>
                                        </p:attrNameLst>
                                      </p:cBhvr>
                                      <p:tavLst>
                                        <p:tav tm="0">
                                          <p:val>
                                            <p:fltVal val="0"/>
                                          </p:val>
                                        </p:tav>
                                        <p:tav tm="100000">
                                          <p:val>
                                            <p:strVal val="#ppt_w"/>
                                          </p:val>
                                        </p:tav>
                                      </p:tavLst>
                                    </p:anim>
                                    <p:anim calcmode="lin" valueType="num">
                                      <p:cBhvr>
                                        <p:cTn id="29" dur="2000" fill="hold"/>
                                        <p:tgtEl>
                                          <p:spTgt spid="30725"/>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0729"/>
                                        </p:tgtEl>
                                        <p:attrNameLst>
                                          <p:attrName>style.visibility</p:attrName>
                                        </p:attrNameLst>
                                      </p:cBhvr>
                                      <p:to>
                                        <p:strVal val="visible"/>
                                      </p:to>
                                    </p:set>
                                    <p:anim calcmode="lin" valueType="num">
                                      <p:cBhvr>
                                        <p:cTn id="36" dur="2000" fill="hold"/>
                                        <p:tgtEl>
                                          <p:spTgt spid="30729"/>
                                        </p:tgtEl>
                                        <p:attrNameLst>
                                          <p:attrName>ppt_w</p:attrName>
                                        </p:attrNameLst>
                                      </p:cBhvr>
                                      <p:tavLst>
                                        <p:tav tm="0">
                                          <p:val>
                                            <p:fltVal val="0"/>
                                          </p:val>
                                        </p:tav>
                                        <p:tav tm="100000">
                                          <p:val>
                                            <p:strVal val="#ppt_w"/>
                                          </p:val>
                                        </p:tav>
                                      </p:tavLst>
                                    </p:anim>
                                    <p:anim calcmode="lin" valueType="num">
                                      <p:cBhvr>
                                        <p:cTn id="37" dur="2000" fill="hold"/>
                                        <p:tgtEl>
                                          <p:spTgt spid="30729"/>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000" fill="hold"/>
                                        <p:tgtEl>
                                          <p:spTgt spid="15"/>
                                        </p:tgtEl>
                                        <p:attrNameLst>
                                          <p:attrName>ppt_w</p:attrName>
                                        </p:attrNameLst>
                                      </p:cBhvr>
                                      <p:tavLst>
                                        <p:tav tm="0">
                                          <p:val>
                                            <p:fltVal val="0"/>
                                          </p:val>
                                        </p:tav>
                                        <p:tav tm="100000">
                                          <p:val>
                                            <p:strVal val="#ppt_w"/>
                                          </p:val>
                                        </p:tav>
                                      </p:tavLst>
                                    </p:anim>
                                    <p:anim calcmode="lin" valueType="num">
                                      <p:cBhvr>
                                        <p:cTn id="4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7" name="Скругленный прямоугольник 6"/>
          <p:cNvSpPr/>
          <p:nvPr/>
        </p:nvSpPr>
        <p:spPr>
          <a:xfrm>
            <a:off x="539750" y="188913"/>
            <a:ext cx="8064500" cy="9286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zh-CN" sz="2400" dirty="0">
                <a:solidFill>
                  <a:schemeClr val="tx1"/>
                </a:solidFill>
                <a:latin typeface="Arial" charset="0"/>
              </a:rPr>
              <a:t>Современные Олимпийские Игры имеют свои особенности, традиции и </a:t>
            </a:r>
            <a:r>
              <a:rPr lang="ru-RU" altLang="zh-CN" sz="2400" u="sng" dirty="0">
                <a:solidFill>
                  <a:srgbClr val="0000FF"/>
                </a:solidFill>
                <a:latin typeface="Arial" charset="0"/>
                <a:hlinkClick r:id="rId3"/>
              </a:rPr>
              <a:t>символику</a:t>
            </a:r>
            <a:r>
              <a:rPr lang="ru-RU" altLang="zh-CN" sz="2400" dirty="0">
                <a:solidFill>
                  <a:schemeClr val="tx1"/>
                </a:solidFill>
                <a:latin typeface="Arial" charset="0"/>
              </a:rPr>
              <a:t>:</a:t>
            </a:r>
            <a:endParaRPr lang="ru-RU" sz="2400" dirty="0">
              <a:solidFill>
                <a:schemeClr val="tx1"/>
              </a:solidFill>
              <a:latin typeface="Arial" charset="0"/>
            </a:endParaRPr>
          </a:p>
        </p:txBody>
      </p:sp>
      <p:sp>
        <p:nvSpPr>
          <p:cNvPr id="31748" name="Rectangle 5"/>
          <p:cNvSpPr>
            <a:spLocks noGrp="1"/>
          </p:cNvSpPr>
          <p:nvPr>
            <p:ph type="body" sz="half" idx="4294967295"/>
          </p:nvPr>
        </p:nvSpPr>
        <p:spPr>
          <a:xfrm>
            <a:off x="179388" y="2565400"/>
            <a:ext cx="3600450" cy="3446463"/>
          </a:xfrm>
        </p:spPr>
        <p:style>
          <a:lnRef idx="1">
            <a:schemeClr val="accent5"/>
          </a:lnRef>
          <a:fillRef idx="2">
            <a:schemeClr val="accent5"/>
          </a:fillRef>
          <a:effectRef idx="1">
            <a:schemeClr val="accent5"/>
          </a:effectRef>
          <a:fontRef idx="minor">
            <a:schemeClr val="dk1"/>
          </a:fontRef>
        </p:style>
        <p:txBody>
          <a:bodyPr/>
          <a:lstStyle/>
          <a:p>
            <a:pPr>
              <a:lnSpc>
                <a:spcPct val="80000"/>
              </a:lnSpc>
              <a:buFont typeface="Arial" charset="0"/>
              <a:buNone/>
              <a:defRPr/>
            </a:pPr>
            <a:r>
              <a:rPr lang="ru-RU" altLang="zh-CN" sz="1800" dirty="0" smtClean="0">
                <a:cs typeface="宋体"/>
              </a:rPr>
              <a:t>       Дословно это значит «Быстрее, выше, храбрее». Однако более распространенным является перевод «Быстрее, выше, сильнее» . Фраза эта впервые была сказана французским священником Анри </a:t>
            </a:r>
            <a:r>
              <a:rPr lang="ru-RU" altLang="zh-CN" sz="1800" dirty="0" err="1" smtClean="0">
                <a:cs typeface="宋体"/>
              </a:rPr>
              <a:t>Дидоном</a:t>
            </a:r>
            <a:r>
              <a:rPr lang="ru-RU" altLang="zh-CN" sz="1800" dirty="0" smtClean="0">
                <a:cs typeface="宋体"/>
              </a:rPr>
              <a:t>  на открытии спортивных соревнований в своем колледже. Эти слова понравились П. Кубертену и он посчитал, что именно они  отражают цель атлетов всего мира.</a:t>
            </a:r>
            <a:endParaRPr lang="ru-RU" sz="1800" dirty="0" smtClean="0"/>
          </a:p>
        </p:txBody>
      </p:sp>
      <p:sp>
        <p:nvSpPr>
          <p:cNvPr id="13" name="Прямоугольник 12"/>
          <p:cNvSpPr/>
          <p:nvPr/>
        </p:nvSpPr>
        <p:spPr>
          <a:xfrm>
            <a:off x="203265" y="1285875"/>
            <a:ext cx="3602038" cy="935038"/>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sz="2400" dirty="0"/>
              <a:t>Девиз Олимпийских Игр</a:t>
            </a:r>
          </a:p>
        </p:txBody>
      </p:sp>
      <p:sp>
        <p:nvSpPr>
          <p:cNvPr id="8" name="Скругленный прямоугольник 7"/>
          <p:cNvSpPr/>
          <p:nvPr/>
        </p:nvSpPr>
        <p:spPr>
          <a:xfrm>
            <a:off x="4500563" y="1285875"/>
            <a:ext cx="4643437" cy="8572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26" name="Picture 7" descr="ref-1_609586836-4646"/>
          <p:cNvPicPr>
            <a:picLocks noChangeAspect="1" noChangeArrowheads="1"/>
          </p:cNvPicPr>
          <p:nvPr/>
        </p:nvPicPr>
        <p:blipFill>
          <a:blip r:embed="rId4" cstate="print"/>
          <a:srcRect/>
          <a:stretch>
            <a:fillRect/>
          </a:stretch>
        </p:blipFill>
        <p:spPr bwMode="auto">
          <a:xfrm>
            <a:off x="4929188" y="1500188"/>
            <a:ext cx="3962400" cy="504825"/>
          </a:xfrm>
          <a:prstGeom prst="rect">
            <a:avLst/>
          </a:prstGeom>
          <a:noFill/>
          <a:ln w="9525">
            <a:noFill/>
            <a:miter lim="800000"/>
            <a:headEnd/>
            <a:tailEnd/>
          </a:ln>
        </p:spPr>
      </p:pic>
      <p:pic>
        <p:nvPicPr>
          <p:cNvPr id="30727" name="Picture 1" descr="C:\Users\Эвгений\Desktop\Олимпиада\олимпийские игры\5268375_100_velikih_olimpijskih_chempionov[1].jpg"/>
          <p:cNvPicPr>
            <a:picLocks noChangeAspect="1" noChangeArrowheads="1"/>
          </p:cNvPicPr>
          <p:nvPr/>
        </p:nvPicPr>
        <p:blipFill>
          <a:blip r:embed="rId5" cstate="email"/>
          <a:srcRect/>
          <a:stretch>
            <a:fillRect/>
          </a:stretch>
        </p:blipFill>
        <p:spPr bwMode="auto">
          <a:xfrm>
            <a:off x="3786188" y="2214563"/>
            <a:ext cx="1714500" cy="2640012"/>
          </a:xfrm>
          <a:prstGeom prst="rect">
            <a:avLst/>
          </a:prstGeom>
          <a:noFill/>
          <a:ln w="9525">
            <a:noFill/>
            <a:miter lim="800000"/>
            <a:headEnd/>
            <a:tailEnd/>
          </a:ln>
        </p:spPr>
      </p:pic>
      <p:sp>
        <p:nvSpPr>
          <p:cNvPr id="10" name="Скругленный прямоугольник 9"/>
          <p:cNvSpPr/>
          <p:nvPr/>
        </p:nvSpPr>
        <p:spPr>
          <a:xfrm>
            <a:off x="5500688" y="2214563"/>
            <a:ext cx="3643312" cy="3000375"/>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charset="0"/>
                <a:ea typeface="Times New Roman" pitchFamily="18" charset="0"/>
                <a:cs typeface="Arial" charset="0"/>
              </a:rPr>
              <a:t>Малов, Владимир Игоревич.</a:t>
            </a:r>
          </a:p>
          <a:p>
            <a:pPr eaLnBrk="0" hangingPunct="0">
              <a:defRPr/>
            </a:pPr>
            <a:r>
              <a:rPr lang="ru-RU" sz="1200" dirty="0">
                <a:solidFill>
                  <a:schemeClr val="tx1"/>
                </a:solidFill>
                <a:latin typeface="Arial" charset="0"/>
                <a:ea typeface="Times New Roman" pitchFamily="18" charset="0"/>
                <a:cs typeface="Arial" charset="0"/>
              </a:rPr>
              <a:t>Сто великих олимпийских чемпионов / Владимир Игоревич Малов. – М. : Вече, 2006. – 469с. : ил. , фото. – (Сто великих)</a:t>
            </a:r>
            <a:r>
              <a:rPr lang="ru-RU" sz="1200" dirty="0">
                <a:solidFill>
                  <a:srgbClr val="FFFFFF"/>
                </a:solidFill>
                <a:ea typeface="Times New Roman" pitchFamily="18" charset="0"/>
                <a:cs typeface="Arial" charset="0"/>
              </a:rPr>
              <a:t> </a:t>
            </a:r>
            <a:r>
              <a:rPr lang="ru-RU" sz="1400" dirty="0">
                <a:solidFill>
                  <a:srgbClr val="FFFFFF"/>
                </a:solidFill>
                <a:ea typeface="Times New Roman" pitchFamily="18" charset="0"/>
                <a:cs typeface="Arial" charset="0"/>
              </a:rPr>
              <a:t>Книга повествует о тех людях, чья слава не меркнет с годами, к чьим титулам не прибавляется приставка «экс», чьими наградами и рекордами гордятся целые страны - об олимпийских чемпионах,  о лучших из лучших в истории легкой и тяжелой атлетики, борьбы, бокса, плавания и прыжков в воду, гребли, лыжного и конькобежного спорта, футбола и </a:t>
            </a:r>
            <a:r>
              <a:rPr lang="ru-RU" sz="1400" dirty="0" smtClean="0">
                <a:solidFill>
                  <a:srgbClr val="FFFFFF"/>
                </a:solidFill>
                <a:ea typeface="Times New Roman" pitchFamily="18" charset="0"/>
                <a:cs typeface="Arial" charset="0"/>
              </a:rPr>
              <a:t>хоккея.</a:t>
            </a:r>
            <a:endParaRPr lang="ru-RU" sz="1400" dirty="0">
              <a:solidFill>
                <a:schemeClr val="tx1"/>
              </a:solidFill>
              <a:latin typeface="Arial" charset="0"/>
              <a:ea typeface="Times New Roman" pitchFamily="18" charset="0"/>
              <a:cs typeface="Arial" charset="0"/>
            </a:endParaRPr>
          </a:p>
        </p:txBody>
      </p:sp>
      <p:pic>
        <p:nvPicPr>
          <p:cNvPr id="30729" name="Picture 2" descr="G:\Олимпиада\олимпийские игры\1001158610[1].jpg"/>
          <p:cNvPicPr>
            <a:picLocks noChangeAspect="1" noChangeArrowheads="1"/>
          </p:cNvPicPr>
          <p:nvPr/>
        </p:nvPicPr>
        <p:blipFill>
          <a:blip r:embed="rId6" cstate="email"/>
          <a:srcRect/>
          <a:stretch>
            <a:fillRect/>
          </a:stretch>
        </p:blipFill>
        <p:spPr bwMode="auto">
          <a:xfrm>
            <a:off x="7164388" y="4919854"/>
            <a:ext cx="1231900" cy="1792287"/>
          </a:xfrm>
          <a:prstGeom prst="rect">
            <a:avLst/>
          </a:prstGeom>
          <a:noFill/>
          <a:ln w="9525">
            <a:noFill/>
            <a:miter lim="800000"/>
            <a:headEnd/>
            <a:tailEnd/>
          </a:ln>
        </p:spPr>
      </p:pic>
      <p:sp>
        <p:nvSpPr>
          <p:cNvPr id="12" name="Прямоугольник 11"/>
          <p:cNvSpPr/>
          <p:nvPr/>
        </p:nvSpPr>
        <p:spPr>
          <a:xfrm>
            <a:off x="4214813" y="5429273"/>
            <a:ext cx="2571750" cy="128587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t>От Афин до Москвы : Альбом / Авт. – сост. В. </a:t>
            </a:r>
            <a:r>
              <a:rPr lang="ru-RU" sz="1200" dirty="0" err="1"/>
              <a:t>Шейнбах</a:t>
            </a:r>
            <a:r>
              <a:rPr lang="ru-RU" sz="1200" dirty="0"/>
              <a:t>  </a:t>
            </a:r>
            <a:r>
              <a:rPr lang="en-US" sz="1200" dirty="0"/>
              <a:t>;</a:t>
            </a:r>
            <a:r>
              <a:rPr lang="ru-RU" sz="1200" dirty="0"/>
              <a:t>  </a:t>
            </a:r>
            <a:r>
              <a:rPr lang="ru-RU" sz="1200" dirty="0" err="1"/>
              <a:t>худож</a:t>
            </a:r>
            <a:r>
              <a:rPr lang="ru-RU" sz="1200" dirty="0"/>
              <a:t>. О. </a:t>
            </a:r>
            <a:r>
              <a:rPr lang="ru-RU" sz="1200" dirty="0" err="1"/>
              <a:t>Айзман</a:t>
            </a:r>
            <a:r>
              <a:rPr lang="ru-RU" sz="1200" dirty="0"/>
              <a:t>. – 2-е изд. – М. : Физкультура и спорт, 1983. – 304с. ; фото.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par>
                                <p:cTn id="15" presetID="29" presetClass="entr" presetSubtype="0" fill="hold" nodeType="withEffect">
                                  <p:stCondLst>
                                    <p:cond delay="0"/>
                                  </p:stCondLst>
                                  <p:childTnLst>
                                    <p:set>
                                      <p:cBhvr>
                                        <p:cTn id="16" dur="1" fill="hold">
                                          <p:stCondLst>
                                            <p:cond delay="0"/>
                                          </p:stCondLst>
                                        </p:cTn>
                                        <p:tgtEl>
                                          <p:spTgt spid="30726"/>
                                        </p:tgtEl>
                                        <p:attrNameLst>
                                          <p:attrName>style.visibility</p:attrName>
                                        </p:attrNameLst>
                                      </p:cBhvr>
                                      <p:to>
                                        <p:strVal val="visible"/>
                                      </p:to>
                                    </p:set>
                                    <p:anim calcmode="lin" valueType="num">
                                      <p:cBhvr>
                                        <p:cTn id="17" dur="1000" fill="hold"/>
                                        <p:tgtEl>
                                          <p:spTgt spid="30726"/>
                                        </p:tgtEl>
                                        <p:attrNameLst>
                                          <p:attrName>ppt_x</p:attrName>
                                        </p:attrNameLst>
                                      </p:cBhvr>
                                      <p:tavLst>
                                        <p:tav tm="0">
                                          <p:val>
                                            <p:strVal val="#ppt_x-.2"/>
                                          </p:val>
                                        </p:tav>
                                        <p:tav tm="100000">
                                          <p:val>
                                            <p:strVal val="#ppt_x"/>
                                          </p:val>
                                        </p:tav>
                                      </p:tavLst>
                                    </p:anim>
                                    <p:anim calcmode="lin" valueType="num">
                                      <p:cBhvr>
                                        <p:cTn id="18" dur="1000" fill="hold"/>
                                        <p:tgtEl>
                                          <p:spTgt spid="307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72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1748">
                                            <p:bg/>
                                          </p:spTgt>
                                        </p:tgtEl>
                                        <p:attrNameLst>
                                          <p:attrName>style.visibility</p:attrName>
                                        </p:attrNameLst>
                                      </p:cBhvr>
                                      <p:to>
                                        <p:strVal val="visible"/>
                                      </p:to>
                                    </p:set>
                                    <p:anim calcmode="lin" valueType="num">
                                      <p:cBhvr>
                                        <p:cTn id="22" dur="1000" fill="hold"/>
                                        <p:tgtEl>
                                          <p:spTgt spid="31748">
                                            <p:bg/>
                                          </p:spTgt>
                                        </p:tgtEl>
                                        <p:attrNameLst>
                                          <p:attrName>ppt_x</p:attrName>
                                        </p:attrNameLst>
                                      </p:cBhvr>
                                      <p:tavLst>
                                        <p:tav tm="0">
                                          <p:val>
                                            <p:strVal val="#ppt_x-.2"/>
                                          </p:val>
                                        </p:tav>
                                        <p:tav tm="100000">
                                          <p:val>
                                            <p:strVal val="#ppt_x"/>
                                          </p:val>
                                        </p:tav>
                                      </p:tavLst>
                                    </p:anim>
                                    <p:anim calcmode="lin" valueType="num">
                                      <p:cBhvr>
                                        <p:cTn id="23" dur="1000" fill="hold"/>
                                        <p:tgtEl>
                                          <p:spTgt spid="31748">
                                            <p:bg/>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748">
                                            <p:bg/>
                                          </p:spTgt>
                                        </p:tgtEl>
                                      </p:cBhvr>
                                    </p:animEffect>
                                  </p:childTnLst>
                                </p:cTn>
                              </p:par>
                            </p:childTnLst>
                          </p:cTn>
                        </p:par>
                        <p:par>
                          <p:cTn id="25" fill="hold">
                            <p:stCondLst>
                              <p:cond delay="1000"/>
                            </p:stCondLst>
                            <p:childTnLst>
                              <p:par>
                                <p:cTn id="26" presetID="29" presetClass="entr" presetSubtype="0" fill="hold" grpId="0" nodeType="afterEffect">
                                  <p:stCondLst>
                                    <p:cond delay="0"/>
                                  </p:stCondLst>
                                  <p:childTnLst>
                                    <p:set>
                                      <p:cBhvr>
                                        <p:cTn id="27" dur="1" fill="hold">
                                          <p:stCondLst>
                                            <p:cond delay="0"/>
                                          </p:stCondLst>
                                        </p:cTn>
                                        <p:tgtEl>
                                          <p:spTgt spid="31748">
                                            <p:txEl>
                                              <p:pRg st="0" end="0"/>
                                            </p:txEl>
                                          </p:spTgt>
                                        </p:tgtEl>
                                        <p:attrNameLst>
                                          <p:attrName>style.visibility</p:attrName>
                                        </p:attrNameLst>
                                      </p:cBhvr>
                                      <p:to>
                                        <p:strVal val="visible"/>
                                      </p:to>
                                    </p:set>
                                    <p:anim calcmode="lin" valueType="num">
                                      <p:cBhvr>
                                        <p:cTn id="28" dur="1000" fill="hold"/>
                                        <p:tgtEl>
                                          <p:spTgt spid="31748">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317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1748">
                                            <p:txEl>
                                              <p:pRg st="0" end="0"/>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par>
                          <p:cTn id="36" fill="hold">
                            <p:stCondLst>
                              <p:cond delay="2000"/>
                            </p:stCondLst>
                            <p:childTnLst>
                              <p:par>
                                <p:cTn id="37" presetID="39" presetClass="entr" presetSubtype="0" accel="100000" fill="hold" nodeType="afterEffect">
                                  <p:stCondLst>
                                    <p:cond delay="0"/>
                                  </p:stCondLst>
                                  <p:childTnLst>
                                    <p:set>
                                      <p:cBhvr>
                                        <p:cTn id="38" dur="1" fill="hold">
                                          <p:stCondLst>
                                            <p:cond delay="0"/>
                                          </p:stCondLst>
                                        </p:cTn>
                                        <p:tgtEl>
                                          <p:spTgt spid="30727"/>
                                        </p:tgtEl>
                                        <p:attrNameLst>
                                          <p:attrName>style.visibility</p:attrName>
                                        </p:attrNameLst>
                                      </p:cBhvr>
                                      <p:to>
                                        <p:strVal val="visible"/>
                                      </p:to>
                                    </p:set>
                                    <p:anim calcmode="lin" valueType="num">
                                      <p:cBhvr>
                                        <p:cTn id="39" dur="2000" fill="hold"/>
                                        <p:tgtEl>
                                          <p:spTgt spid="30727"/>
                                        </p:tgtEl>
                                        <p:attrNameLst>
                                          <p:attrName>ppt_h</p:attrName>
                                        </p:attrNameLst>
                                      </p:cBhvr>
                                      <p:tavLst>
                                        <p:tav tm="0">
                                          <p:val>
                                            <p:strVal val="#ppt_h/20"/>
                                          </p:val>
                                        </p:tav>
                                        <p:tav tm="50000">
                                          <p:val>
                                            <p:strVal val="#ppt_h/20"/>
                                          </p:val>
                                        </p:tav>
                                        <p:tav tm="100000">
                                          <p:val>
                                            <p:strVal val="#ppt_h"/>
                                          </p:val>
                                        </p:tav>
                                      </p:tavLst>
                                    </p:anim>
                                    <p:anim calcmode="lin" valueType="num">
                                      <p:cBhvr>
                                        <p:cTn id="40" dur="2000" fill="hold"/>
                                        <p:tgtEl>
                                          <p:spTgt spid="30727"/>
                                        </p:tgtEl>
                                        <p:attrNameLst>
                                          <p:attrName>ppt_w</p:attrName>
                                        </p:attrNameLst>
                                      </p:cBhvr>
                                      <p:tavLst>
                                        <p:tav tm="0">
                                          <p:val>
                                            <p:strVal val="#ppt_w+.3"/>
                                          </p:val>
                                        </p:tav>
                                        <p:tav tm="50000">
                                          <p:val>
                                            <p:strVal val="#ppt_w+.3"/>
                                          </p:val>
                                        </p:tav>
                                        <p:tav tm="100000">
                                          <p:val>
                                            <p:strVal val="#ppt_w"/>
                                          </p:val>
                                        </p:tav>
                                      </p:tavLst>
                                    </p:anim>
                                    <p:anim calcmode="lin" valueType="num">
                                      <p:cBhvr>
                                        <p:cTn id="41" dur="2000" fill="hold"/>
                                        <p:tgtEl>
                                          <p:spTgt spid="30727"/>
                                        </p:tgtEl>
                                        <p:attrNameLst>
                                          <p:attrName>ppt_x</p:attrName>
                                        </p:attrNameLst>
                                      </p:cBhvr>
                                      <p:tavLst>
                                        <p:tav tm="0">
                                          <p:val>
                                            <p:strVal val="#ppt_x-.3"/>
                                          </p:val>
                                        </p:tav>
                                        <p:tav tm="50000">
                                          <p:val>
                                            <p:strVal val="#ppt_x"/>
                                          </p:val>
                                        </p:tav>
                                        <p:tav tm="100000">
                                          <p:val>
                                            <p:strVal val="#ppt_x"/>
                                          </p:val>
                                        </p:tav>
                                      </p:tavLst>
                                    </p:anim>
                                    <p:anim calcmode="lin" valueType="num">
                                      <p:cBhvr>
                                        <p:cTn id="42" dur="2000" fill="hold"/>
                                        <p:tgtEl>
                                          <p:spTgt spid="30727"/>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6" dur="2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7" dur="2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8" dur="20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3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anim calcmode="lin" valueType="num">
                                      <p:cBhvr>
                                        <p:cTn id="53" dur="2000" fill="hold"/>
                                        <p:tgtEl>
                                          <p:spTgt spid="12"/>
                                        </p:tgtEl>
                                        <p:attrNameLst>
                                          <p:attrName>ppt_x</p:attrName>
                                        </p:attrNameLst>
                                      </p:cBhvr>
                                      <p:tavLst>
                                        <p:tav tm="0">
                                          <p:val>
                                            <p:strVal val="#ppt_x"/>
                                          </p:val>
                                        </p:tav>
                                        <p:tav tm="100000">
                                          <p:val>
                                            <p:strVal val="#ppt_x"/>
                                          </p:val>
                                        </p:tav>
                                      </p:tavLst>
                                    </p:anim>
                                    <p:anim calcmode="lin" valueType="num">
                                      <p:cBhvr>
                                        <p:cTn id="54" dur="1800" decel="100000" fill="hold"/>
                                        <p:tgtEl>
                                          <p:spTgt spid="12"/>
                                        </p:tgtEl>
                                        <p:attrNameLst>
                                          <p:attrName>ppt_y</p:attrName>
                                        </p:attrNameLst>
                                      </p:cBhvr>
                                      <p:tavLst>
                                        <p:tav tm="0">
                                          <p:val>
                                            <p:strVal val="#ppt_y+1"/>
                                          </p:val>
                                        </p:tav>
                                        <p:tav tm="100000">
                                          <p:val>
                                            <p:strVal val="#ppt_y-.03"/>
                                          </p:val>
                                        </p:tav>
                                      </p:tavLst>
                                    </p:anim>
                                    <p:anim calcmode="lin" valueType="num">
                                      <p:cBhvr>
                                        <p:cTn id="55"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30729"/>
                                        </p:tgtEl>
                                        <p:attrNameLst>
                                          <p:attrName>style.visibility</p:attrName>
                                        </p:attrNameLst>
                                      </p:cBhvr>
                                      <p:to>
                                        <p:strVal val="visible"/>
                                      </p:to>
                                    </p:set>
                                    <p:animEffect transition="in" filter="fade">
                                      <p:cBhvr>
                                        <p:cTn id="58" dur="2000"/>
                                        <p:tgtEl>
                                          <p:spTgt spid="30729"/>
                                        </p:tgtEl>
                                      </p:cBhvr>
                                    </p:animEffect>
                                    <p:anim calcmode="lin" valueType="num">
                                      <p:cBhvr>
                                        <p:cTn id="59" dur="2000" fill="hold"/>
                                        <p:tgtEl>
                                          <p:spTgt spid="30729"/>
                                        </p:tgtEl>
                                        <p:attrNameLst>
                                          <p:attrName>ppt_x</p:attrName>
                                        </p:attrNameLst>
                                      </p:cBhvr>
                                      <p:tavLst>
                                        <p:tav tm="0">
                                          <p:val>
                                            <p:strVal val="#ppt_x"/>
                                          </p:val>
                                        </p:tav>
                                        <p:tav tm="100000">
                                          <p:val>
                                            <p:strVal val="#ppt_x"/>
                                          </p:val>
                                        </p:tav>
                                      </p:tavLst>
                                    </p:anim>
                                    <p:anim calcmode="lin" valueType="num">
                                      <p:cBhvr>
                                        <p:cTn id="60" dur="1800" decel="100000" fill="hold"/>
                                        <p:tgtEl>
                                          <p:spTgt spid="30729"/>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307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31748" grpId="0" build="p" animBg="1"/>
      <p:bldP spid="13" grpId="0" animBg="1"/>
      <p:bldP spid="8"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32770" name="Picture 8" descr="241668_abstrakciya_-polosy_-raduga_-linii_-cveta_5000x3750_(www_GdeFon_ru)"/>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32772" name="Rectangle 3"/>
          <p:cNvSpPr>
            <a:spLocks noGrp="1"/>
          </p:cNvSpPr>
          <p:nvPr>
            <p:ph type="body" idx="1"/>
          </p:nvPr>
        </p:nvSpPr>
        <p:spPr>
          <a:xfrm>
            <a:off x="250825" y="1341438"/>
            <a:ext cx="4248150" cy="3744912"/>
          </a:xfrm>
        </p:spPr>
        <p:style>
          <a:lnRef idx="1">
            <a:schemeClr val="accent1"/>
          </a:lnRef>
          <a:fillRef idx="3">
            <a:schemeClr val="accent1"/>
          </a:fillRef>
          <a:effectRef idx="2">
            <a:schemeClr val="accent1"/>
          </a:effectRef>
          <a:fontRef idx="minor">
            <a:schemeClr val="lt1"/>
          </a:fontRef>
        </p:style>
        <p:txBody>
          <a:bodyPr/>
          <a:lstStyle/>
          <a:p>
            <a:pPr>
              <a:lnSpc>
                <a:spcPct val="80000"/>
              </a:lnSpc>
              <a:buFont typeface="Arial" charset="0"/>
              <a:buNone/>
            </a:pPr>
            <a:r>
              <a:rPr lang="ru-RU" altLang="zh-CN" sz="2000" dirty="0" smtClean="0">
                <a:solidFill>
                  <a:srgbClr val="FFFFFF"/>
                </a:solidFill>
                <a:cs typeface="宋体"/>
              </a:rPr>
              <a:t>      </a:t>
            </a:r>
            <a:r>
              <a:rPr lang="ru-RU" altLang="zh-CN" sz="1600" dirty="0" smtClean="0">
                <a:solidFill>
                  <a:srgbClr val="FFFFFF"/>
                </a:solidFill>
                <a:latin typeface="Times New Roman" pitchFamily="18" charset="0"/>
                <a:cs typeface="宋体"/>
              </a:rPr>
              <a:t>Пять сцепленных между собой  колец. Этот символ был разработан также  П. Кубертеном в 1913 году под впечатлением от подобных символов на древнегреческих предметах. Считается, что пять колец – символ пяти континентов (Европы, Азии, Австралии, Африки и Америки). На флаге любого государства есть по крайней мере один цвет из представленных на олимпийских кольцах. Каждые очередные игры имеют и свою эмблему. Её слагаемые – олимпийский символ и символ города, принимающего игры. На эмблеме могут быть указаны год и название города – хозяина игр. </a:t>
            </a:r>
            <a:endParaRPr lang="ru-RU" sz="1600" dirty="0" smtClean="0">
              <a:solidFill>
                <a:srgbClr val="FFFFFF"/>
              </a:solidFill>
              <a:latin typeface="Times New Roman" pitchFamily="18" charset="0"/>
            </a:endParaRPr>
          </a:p>
          <a:p>
            <a:pPr>
              <a:lnSpc>
                <a:spcPct val="80000"/>
              </a:lnSpc>
              <a:buFont typeface="Arial" charset="0"/>
              <a:buNone/>
            </a:pPr>
            <a:endParaRPr lang="ru-RU" altLang="zh-CN" sz="1600" dirty="0" smtClean="0">
              <a:solidFill>
                <a:srgbClr val="FFFFFF"/>
              </a:solidFill>
              <a:latin typeface="Times New Roman" pitchFamily="18" charset="0"/>
              <a:cs typeface="宋体"/>
            </a:endParaRPr>
          </a:p>
          <a:p>
            <a:pPr>
              <a:lnSpc>
                <a:spcPct val="80000"/>
              </a:lnSpc>
              <a:buFont typeface="Arial" charset="0"/>
              <a:buNone/>
            </a:pPr>
            <a:r>
              <a:rPr lang="ru-RU" altLang="zh-CN" sz="2000" dirty="0" smtClean="0">
                <a:solidFill>
                  <a:srgbClr val="FFFFFF"/>
                </a:solidFill>
                <a:cs typeface="宋体"/>
              </a:rPr>
              <a:t>      </a:t>
            </a:r>
            <a:endParaRPr lang="ru-RU" sz="2000" dirty="0" smtClean="0">
              <a:solidFill>
                <a:srgbClr val="FFFFFF"/>
              </a:solidFill>
            </a:endParaRPr>
          </a:p>
        </p:txBody>
      </p:sp>
      <p:pic>
        <p:nvPicPr>
          <p:cNvPr id="32773" name="Picture 7" descr="flag_olimp_001">
            <a:hlinkClick r:id="rId4"/>
          </p:cNvPr>
          <p:cNvPicPr>
            <a:picLocks noChangeAspect="1" noChangeArrowheads="1"/>
          </p:cNvPicPr>
          <p:nvPr/>
        </p:nvPicPr>
        <p:blipFill>
          <a:blip r:embed="rId5" cstate="email"/>
          <a:srcRect/>
          <a:stretch>
            <a:fillRect/>
          </a:stretch>
        </p:blipFill>
        <p:spPr bwMode="auto">
          <a:xfrm>
            <a:off x="4427984" y="332656"/>
            <a:ext cx="4535488" cy="22796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Прямоугольник 6"/>
          <p:cNvSpPr/>
          <p:nvPr/>
        </p:nvSpPr>
        <p:spPr>
          <a:xfrm>
            <a:off x="285720" y="188913"/>
            <a:ext cx="4214842" cy="93662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Эмблема Олимпийских Игр </a:t>
            </a:r>
            <a:endParaRPr lang="ru-RU" sz="2400" dirty="0"/>
          </a:p>
        </p:txBody>
      </p:sp>
      <p:pic>
        <p:nvPicPr>
          <p:cNvPr id="31750" name="Picture 2" descr="G:\Олимпиада\олимпийские игры\55[1].jpg"/>
          <p:cNvPicPr>
            <a:picLocks noChangeAspect="1" noChangeArrowheads="1"/>
          </p:cNvPicPr>
          <p:nvPr/>
        </p:nvPicPr>
        <p:blipFill>
          <a:blip r:embed="rId6" cstate="email"/>
          <a:srcRect/>
          <a:stretch>
            <a:fillRect/>
          </a:stretch>
        </p:blipFill>
        <p:spPr bwMode="auto">
          <a:xfrm>
            <a:off x="6804025" y="2781300"/>
            <a:ext cx="1614488" cy="2486025"/>
          </a:xfrm>
          <a:prstGeom prst="rect">
            <a:avLst/>
          </a:prstGeom>
          <a:noFill/>
          <a:ln w="9525">
            <a:noFill/>
            <a:miter lim="800000"/>
            <a:headEnd/>
            <a:tailEnd/>
          </a:ln>
        </p:spPr>
      </p:pic>
      <p:sp>
        <p:nvSpPr>
          <p:cNvPr id="9" name="Скругленный прямоугольник 8"/>
          <p:cNvSpPr/>
          <p:nvPr/>
        </p:nvSpPr>
        <p:spPr>
          <a:xfrm>
            <a:off x="250825" y="5373688"/>
            <a:ext cx="8785225" cy="1339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400" dirty="0">
                <a:latin typeface="Arial" pitchFamily="34" charset="0"/>
                <a:cs typeface="Arial" pitchFamily="34" charset="0"/>
              </a:rPr>
              <a:t>Настоящее учебное пособие издано в целях приобщения школьников к основам физической культуры. В книге рассказывается об истории олимпийских игр, становлении и развитии современного олимпийского движения, его основополагающих принципах, значимости </a:t>
            </a:r>
            <a:r>
              <a:rPr lang="ru-RU" sz="1400" dirty="0" err="1">
                <a:latin typeface="Arial" pitchFamily="34" charset="0"/>
                <a:cs typeface="Arial" pitchFamily="34" charset="0"/>
              </a:rPr>
              <a:t>олимпизма</a:t>
            </a:r>
            <a:r>
              <a:rPr lang="ru-RU" sz="1400" dirty="0">
                <a:latin typeface="Arial" pitchFamily="34" charset="0"/>
                <a:cs typeface="Arial" pitchFamily="34" charset="0"/>
              </a:rPr>
              <a:t> для общества и отдельного человека и о том, как сделать в спорте свои первые самостоятельные </a:t>
            </a:r>
            <a:r>
              <a:rPr lang="ru-RU" sz="1400" dirty="0" smtClean="0">
                <a:latin typeface="Arial" pitchFamily="34" charset="0"/>
                <a:cs typeface="Arial" pitchFamily="34" charset="0"/>
              </a:rPr>
              <a:t>шаги.</a:t>
            </a:r>
            <a:endParaRPr lang="ru-RU" sz="1400" dirty="0">
              <a:latin typeface="Arial" pitchFamily="34" charset="0"/>
              <a:cs typeface="Arial" pitchFamily="34" charset="0"/>
            </a:endParaRPr>
          </a:p>
        </p:txBody>
      </p:sp>
      <p:sp>
        <p:nvSpPr>
          <p:cNvPr id="8" name="Прямоугольник 7"/>
          <p:cNvSpPr/>
          <p:nvPr/>
        </p:nvSpPr>
        <p:spPr>
          <a:xfrm>
            <a:off x="4643438" y="3500438"/>
            <a:ext cx="2016125" cy="122396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Твой олимпийский учебник : [учеб. пособие]. – 15-е изд. , </a:t>
            </a:r>
            <a:r>
              <a:rPr lang="ru-RU" sz="1200" dirty="0" err="1">
                <a:solidFill>
                  <a:schemeClr val="tx1"/>
                </a:solidFill>
                <a:latin typeface="Arial" pitchFamily="34" charset="0"/>
                <a:cs typeface="Arial" pitchFamily="34" charset="0"/>
              </a:rPr>
              <a:t>перераб</a:t>
            </a:r>
            <a:r>
              <a:rPr lang="ru-RU" sz="1200" dirty="0">
                <a:solidFill>
                  <a:schemeClr val="tx1"/>
                </a:solidFill>
                <a:latin typeface="Arial" pitchFamily="34" charset="0"/>
                <a:cs typeface="Arial" pitchFamily="34" charset="0"/>
              </a:rPr>
              <a:t>. и доп. – М. : Физкультура и спорт, 2005. – 141с. : ил.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772">
                                            <p:bg/>
                                          </p:spTgt>
                                        </p:tgtEl>
                                        <p:attrNameLst>
                                          <p:attrName>style.visibility</p:attrName>
                                        </p:attrNameLst>
                                      </p:cBhvr>
                                      <p:to>
                                        <p:strVal val="visible"/>
                                      </p:to>
                                    </p:set>
                                    <p:animEffect transition="in" filter="fade">
                                      <p:cBhvr>
                                        <p:cTn id="12" dur="2000"/>
                                        <p:tgtEl>
                                          <p:spTgt spid="32772">
                                            <p:bg/>
                                          </p:spTgt>
                                        </p:tgtEl>
                                      </p:cBhvr>
                                    </p:animEffect>
                                    <p:anim calcmode="lin" valueType="num">
                                      <p:cBhvr>
                                        <p:cTn id="13" dur="2000" fill="hold"/>
                                        <p:tgtEl>
                                          <p:spTgt spid="32772">
                                            <p:bg/>
                                          </p:spTgt>
                                        </p:tgtEl>
                                        <p:attrNameLst>
                                          <p:attrName>ppt_x</p:attrName>
                                        </p:attrNameLst>
                                      </p:cBhvr>
                                      <p:tavLst>
                                        <p:tav tm="0">
                                          <p:val>
                                            <p:strVal val="#ppt_x"/>
                                          </p:val>
                                        </p:tav>
                                        <p:tav tm="100000">
                                          <p:val>
                                            <p:strVal val="#ppt_x"/>
                                          </p:val>
                                        </p:tav>
                                      </p:tavLst>
                                    </p:anim>
                                    <p:anim calcmode="lin" valueType="num">
                                      <p:cBhvr>
                                        <p:cTn id="14" dur="2000" fill="hold"/>
                                        <p:tgtEl>
                                          <p:spTgt spid="32772">
                                            <p:bg/>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2772">
                                            <p:txEl>
                                              <p:pRg st="0" end="0"/>
                                            </p:txEl>
                                          </p:spTgt>
                                        </p:tgtEl>
                                        <p:attrNameLst>
                                          <p:attrName>style.visibility</p:attrName>
                                        </p:attrNameLst>
                                      </p:cBhvr>
                                      <p:to>
                                        <p:strVal val="visible"/>
                                      </p:to>
                                    </p:set>
                                    <p:animEffect transition="in" filter="fade">
                                      <p:cBhvr>
                                        <p:cTn id="17" dur="2000"/>
                                        <p:tgtEl>
                                          <p:spTgt spid="32772">
                                            <p:txEl>
                                              <p:pRg st="0" end="0"/>
                                            </p:txEl>
                                          </p:spTgt>
                                        </p:tgtEl>
                                      </p:cBhvr>
                                    </p:animEffect>
                                    <p:anim calcmode="lin" valueType="num">
                                      <p:cBhvr>
                                        <p:cTn id="18" dur="20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32772">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2772">
                                            <p:txEl>
                                              <p:pRg st="2" end="2"/>
                                            </p:txEl>
                                          </p:spTgt>
                                        </p:tgtEl>
                                        <p:attrNameLst>
                                          <p:attrName>style.visibility</p:attrName>
                                        </p:attrNameLst>
                                      </p:cBhvr>
                                      <p:to>
                                        <p:strVal val="visible"/>
                                      </p:to>
                                    </p:set>
                                    <p:animEffect transition="in" filter="fade">
                                      <p:cBhvr>
                                        <p:cTn id="22" dur="2000"/>
                                        <p:tgtEl>
                                          <p:spTgt spid="32772">
                                            <p:txEl>
                                              <p:pRg st="2" end="2"/>
                                            </p:txEl>
                                          </p:spTgt>
                                        </p:tgtEl>
                                      </p:cBhvr>
                                    </p:animEffect>
                                    <p:anim calcmode="lin" valueType="num">
                                      <p:cBhvr>
                                        <p:cTn id="23" dur="20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32772">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fade">
                                      <p:cBhvr>
                                        <p:cTn id="27" dur="2000"/>
                                        <p:tgtEl>
                                          <p:spTgt spid="32773"/>
                                        </p:tgtEl>
                                      </p:cBhvr>
                                    </p:animEffect>
                                    <p:anim calcmode="lin" valueType="num">
                                      <p:cBhvr>
                                        <p:cTn id="28" dur="2000" fill="hold"/>
                                        <p:tgtEl>
                                          <p:spTgt spid="32773"/>
                                        </p:tgtEl>
                                        <p:attrNameLst>
                                          <p:attrName>ppt_x</p:attrName>
                                        </p:attrNameLst>
                                      </p:cBhvr>
                                      <p:tavLst>
                                        <p:tav tm="0">
                                          <p:val>
                                            <p:strVal val="#ppt_x"/>
                                          </p:val>
                                        </p:tav>
                                        <p:tav tm="100000">
                                          <p:val>
                                            <p:strVal val="#ppt_x"/>
                                          </p:val>
                                        </p:tav>
                                      </p:tavLst>
                                    </p:anim>
                                    <p:anim calcmode="lin" valueType="num">
                                      <p:cBhvr>
                                        <p:cTn id="29" dur="2000" fill="hold"/>
                                        <p:tgtEl>
                                          <p:spTgt spid="3277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000" fill="hold"/>
                                        <p:tgtEl>
                                          <p:spTgt spid="8"/>
                                        </p:tgtEl>
                                        <p:attrNameLst>
                                          <p:attrName>ppt_w</p:attrName>
                                        </p:attrNameLst>
                                      </p:cBhvr>
                                      <p:tavLst>
                                        <p:tav tm="0">
                                          <p:val>
                                            <p:strVal val="#ppt_w*0.70"/>
                                          </p:val>
                                        </p:tav>
                                        <p:tav tm="100000">
                                          <p:val>
                                            <p:strVal val="#ppt_w"/>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animEffect transition="in" filter="fade">
                                      <p:cBhvr>
                                        <p:cTn id="35" dur="2000"/>
                                        <p:tgtEl>
                                          <p:spTgt spid="8"/>
                                        </p:tgtEl>
                                      </p:cBhvr>
                                    </p:animEffect>
                                  </p:childTnLst>
                                </p:cTn>
                              </p:par>
                              <p:par>
                                <p:cTn id="36" presetID="55" presetClass="entr" presetSubtype="0" fill="hold" nodeType="withEffect">
                                  <p:stCondLst>
                                    <p:cond delay="0"/>
                                  </p:stCondLst>
                                  <p:childTnLst>
                                    <p:set>
                                      <p:cBhvr>
                                        <p:cTn id="37" dur="1" fill="hold">
                                          <p:stCondLst>
                                            <p:cond delay="0"/>
                                          </p:stCondLst>
                                        </p:cTn>
                                        <p:tgtEl>
                                          <p:spTgt spid="31750"/>
                                        </p:tgtEl>
                                        <p:attrNameLst>
                                          <p:attrName>style.visibility</p:attrName>
                                        </p:attrNameLst>
                                      </p:cBhvr>
                                      <p:to>
                                        <p:strVal val="visible"/>
                                      </p:to>
                                    </p:set>
                                    <p:anim calcmode="lin" valueType="num">
                                      <p:cBhvr>
                                        <p:cTn id="38" dur="2000" fill="hold"/>
                                        <p:tgtEl>
                                          <p:spTgt spid="31750"/>
                                        </p:tgtEl>
                                        <p:attrNameLst>
                                          <p:attrName>ppt_w</p:attrName>
                                        </p:attrNameLst>
                                      </p:cBhvr>
                                      <p:tavLst>
                                        <p:tav tm="0">
                                          <p:val>
                                            <p:strVal val="#ppt_w*0.70"/>
                                          </p:val>
                                        </p:tav>
                                        <p:tav tm="100000">
                                          <p:val>
                                            <p:strVal val="#ppt_w"/>
                                          </p:val>
                                        </p:tav>
                                      </p:tavLst>
                                    </p:anim>
                                    <p:anim calcmode="lin" valueType="num">
                                      <p:cBhvr>
                                        <p:cTn id="39" dur="2000" fill="hold"/>
                                        <p:tgtEl>
                                          <p:spTgt spid="31750"/>
                                        </p:tgtEl>
                                        <p:attrNameLst>
                                          <p:attrName>ppt_h</p:attrName>
                                        </p:attrNameLst>
                                      </p:cBhvr>
                                      <p:tavLst>
                                        <p:tav tm="0">
                                          <p:val>
                                            <p:strVal val="#ppt_h"/>
                                          </p:val>
                                        </p:tav>
                                        <p:tav tm="100000">
                                          <p:val>
                                            <p:strVal val="#ppt_h"/>
                                          </p:val>
                                        </p:tav>
                                      </p:tavLst>
                                    </p:anim>
                                    <p:animEffect transition="in" filter="fade">
                                      <p:cBhvr>
                                        <p:cTn id="40" dur="2000"/>
                                        <p:tgtEl>
                                          <p:spTgt spid="3175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strVal val="#ppt_w*0.70"/>
                                          </p:val>
                                        </p:tav>
                                        <p:tav tm="100000">
                                          <p:val>
                                            <p:strVal val="#ppt_w"/>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animEffect transition="in" filter="fade">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nimBg="1"/>
      <p:bldP spid="7" grpId="0" animBg="1"/>
      <p:bldP spid="9"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p:cNvSpPr>
          <p:nvPr>
            <p:ph type="body" idx="1"/>
          </p:nvPr>
        </p:nvSpPr>
        <p:spPr>
          <a:xfrm>
            <a:off x="170332" y="476250"/>
            <a:ext cx="3203575" cy="3457575"/>
          </a:xfrm>
        </p:spPr>
        <p:style>
          <a:lnRef idx="1">
            <a:schemeClr val="accent1"/>
          </a:lnRef>
          <a:fillRef idx="2">
            <a:schemeClr val="accent1"/>
          </a:fillRef>
          <a:effectRef idx="1">
            <a:schemeClr val="accent1"/>
          </a:effectRef>
          <a:fontRef idx="minor">
            <a:schemeClr val="dk1"/>
          </a:fontRef>
        </p:style>
        <p:txBody>
          <a:bodyPr/>
          <a:lstStyle/>
          <a:p>
            <a:pPr>
              <a:lnSpc>
                <a:spcPct val="80000"/>
              </a:lnSpc>
              <a:buFont typeface="Arial" charset="0"/>
              <a:buNone/>
              <a:defRPr/>
            </a:pPr>
            <a:r>
              <a:rPr lang="ru-RU" altLang="zh-CN" sz="1600" dirty="0" smtClean="0">
                <a:cs typeface="宋体"/>
              </a:rPr>
              <a:t>        </a:t>
            </a:r>
            <a:r>
              <a:rPr lang="ru-RU" altLang="zh-CN" sz="1800" dirty="0" smtClean="0">
                <a:cs typeface="宋体"/>
              </a:rPr>
              <a:t>Представляет собой изображение олимпийского логотипа на белом фоне . Белый цвет символизирует мир во время Игр. Флаг планировалось впервые использовать на Играх 1916 года, но они не состоялись из-за войны, поэтому впервые флаг появился на Олимпийских играх 1920 года в Антверпене (Бельгия).</a:t>
            </a:r>
            <a:endParaRPr lang="ru-RU" sz="1800" dirty="0" smtClean="0"/>
          </a:p>
        </p:txBody>
      </p:sp>
      <p:sp>
        <p:nvSpPr>
          <p:cNvPr id="10" name="Прямоугольник 9"/>
          <p:cNvSpPr/>
          <p:nvPr/>
        </p:nvSpPr>
        <p:spPr>
          <a:xfrm>
            <a:off x="6877050" y="1125538"/>
            <a:ext cx="2125663" cy="297312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nSpc>
                <a:spcPct val="80000"/>
              </a:lnSpc>
              <a:defRPr/>
            </a:pPr>
            <a:r>
              <a:rPr lang="ru-RU" altLang="zh-CN" dirty="0"/>
              <a:t>На церемонии закрытия мэр города - хозяина прошедших Игр передает флаг мэру города - хозяина следующих Игр. В течение четырех лет флаг остается в здании мэрии города, который готовится к очередным </a:t>
            </a:r>
            <a:r>
              <a:rPr lang="ru-RU" altLang="zh-CN" dirty="0" smtClean="0"/>
              <a:t>Играм.</a:t>
            </a:r>
            <a:endParaRPr lang="ru-RU" dirty="0"/>
          </a:p>
        </p:txBody>
      </p:sp>
      <p:sp>
        <p:nvSpPr>
          <p:cNvPr id="8" name="Прямоугольник 7"/>
          <p:cNvSpPr/>
          <p:nvPr/>
        </p:nvSpPr>
        <p:spPr>
          <a:xfrm>
            <a:off x="3276600" y="115888"/>
            <a:ext cx="4176713" cy="1008062"/>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Флаг Олимпийских игр </a:t>
            </a:r>
            <a:endParaRPr lang="ru-RU" sz="2400" dirty="0"/>
          </a:p>
        </p:txBody>
      </p:sp>
      <p:sp>
        <p:nvSpPr>
          <p:cNvPr id="9" name="Прямоугольник 8"/>
          <p:cNvSpPr/>
          <p:nvPr/>
        </p:nvSpPr>
        <p:spPr>
          <a:xfrm>
            <a:off x="168371" y="4585619"/>
            <a:ext cx="1368425" cy="216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Большая олимпийская энциклопедия [Электронный ресурс] : полный архив. Электрон </a:t>
            </a:r>
            <a:r>
              <a:rPr lang="ru-RU" sz="1200" dirty="0" err="1">
                <a:solidFill>
                  <a:schemeClr val="tx1"/>
                </a:solidFill>
                <a:latin typeface="Arial" pitchFamily="34" charset="0"/>
                <a:cs typeface="Arial" pitchFamily="34" charset="0"/>
              </a:rPr>
              <a:t>прогр</a:t>
            </a:r>
            <a:r>
              <a:rPr lang="ru-RU" sz="1200" dirty="0">
                <a:solidFill>
                  <a:schemeClr val="tx1"/>
                </a:solidFill>
                <a:latin typeface="Arial" pitchFamily="34" charset="0"/>
                <a:cs typeface="Arial" pitchFamily="34" charset="0"/>
              </a:rPr>
              <a:t>. (34Мб). – М. : </a:t>
            </a:r>
            <a:r>
              <a:rPr lang="en-US" sz="1200" dirty="0">
                <a:solidFill>
                  <a:schemeClr val="tx1"/>
                </a:solidFill>
                <a:latin typeface="Arial" pitchFamily="34" charset="0"/>
                <a:cs typeface="Arial" pitchFamily="34" charset="0"/>
              </a:rPr>
              <a:t>I D COMPANY</a:t>
            </a:r>
            <a:r>
              <a:rPr lang="ru-RU" sz="1200" dirty="0">
                <a:solidFill>
                  <a:schemeClr val="tx1"/>
                </a:solidFill>
                <a:latin typeface="Arial" pitchFamily="34" charset="0"/>
                <a:cs typeface="Arial" pitchFamily="34" charset="0"/>
              </a:rPr>
              <a:t>, 2008. – 1 электрон. опт. диск (</a:t>
            </a:r>
            <a:r>
              <a:rPr lang="en-US" sz="1200" dirty="0">
                <a:solidFill>
                  <a:schemeClr val="tx1"/>
                </a:solidFill>
                <a:latin typeface="Arial" pitchFamily="34" charset="0"/>
                <a:cs typeface="Arial" pitchFamily="34" charset="0"/>
              </a:rPr>
              <a:t>CD</a:t>
            </a:r>
            <a:r>
              <a:rPr lang="ru-RU" sz="1200" dirty="0">
                <a:solidFill>
                  <a:schemeClr val="tx1"/>
                </a:solidFill>
                <a:latin typeface="Arial" pitchFamily="34" charset="0"/>
                <a:cs typeface="Arial" pitchFamily="34" charset="0"/>
              </a:rPr>
              <a:t>-</a:t>
            </a:r>
            <a:r>
              <a:rPr lang="en-US" sz="1200" dirty="0">
                <a:solidFill>
                  <a:schemeClr val="tx1"/>
                </a:solidFill>
                <a:latin typeface="Arial" pitchFamily="34" charset="0"/>
                <a:cs typeface="Arial" pitchFamily="34" charset="0"/>
              </a:rPr>
              <a:t>ROM</a:t>
            </a:r>
            <a:r>
              <a:rPr lang="ru-RU" sz="1200" dirty="0">
                <a:latin typeface="Arial" pitchFamily="34" charset="0"/>
                <a:cs typeface="Arial" pitchFamily="34" charset="0"/>
              </a:rPr>
              <a:t>).</a:t>
            </a:r>
          </a:p>
        </p:txBody>
      </p:sp>
      <p:sp>
        <p:nvSpPr>
          <p:cNvPr id="12" name="Скругленный прямоугольник 11"/>
          <p:cNvSpPr/>
          <p:nvPr/>
        </p:nvSpPr>
        <p:spPr>
          <a:xfrm>
            <a:off x="3276600" y="3904868"/>
            <a:ext cx="3167063" cy="2808288"/>
          </a:xfrm>
          <a:prstGeom prst="roundRect">
            <a:avLst/>
          </a:prstGeom>
          <a:solidFill>
            <a:schemeClr val="accent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733425" algn="l"/>
              </a:tabLst>
              <a:defRPr/>
            </a:pPr>
            <a:endParaRPr lang="ru-RU" altLang="zh-CN" sz="1400" dirty="0">
              <a:solidFill>
                <a:schemeClr val="tx1"/>
              </a:solidFill>
              <a:latin typeface="Arial" charset="0"/>
              <a:cs typeface="Times New Roman" pitchFamily="18" charset="0"/>
            </a:endParaRPr>
          </a:p>
          <a:p>
            <a:pPr>
              <a:tabLst>
                <a:tab pos="733425" algn="l"/>
              </a:tabLst>
              <a:defRPr/>
            </a:pPr>
            <a:r>
              <a:rPr lang="ru-RU" altLang="zh-CN" sz="1400" dirty="0">
                <a:solidFill>
                  <a:schemeClr val="tx1"/>
                </a:solidFill>
                <a:latin typeface="Arial" charset="0"/>
                <a:cs typeface="Times New Roman" pitchFamily="18" charset="0"/>
              </a:rPr>
              <a:t>В энциклопедиях представлена история древних Олимпиад и современных Игр, проводимых  с 1896 г.; о местах проведения зимних и летних Олимпийских игр, странах-участницах и количестве завоеванных медалей, олимпийских спортивных дисциплинах и установленных рекордах.</a:t>
            </a:r>
          </a:p>
          <a:p>
            <a:pPr eaLnBrk="0" hangingPunct="0">
              <a:tabLst>
                <a:tab pos="733425" algn="l"/>
              </a:tabLst>
              <a:defRPr/>
            </a:pPr>
            <a:r>
              <a:rPr lang="ru-RU" altLang="zh-CN" sz="1400" dirty="0">
                <a:solidFill>
                  <a:schemeClr val="tx1"/>
                </a:solidFill>
                <a:latin typeface="Arial" charset="0"/>
                <a:cs typeface="Times New Roman" pitchFamily="18" charset="0"/>
              </a:rPr>
              <a:t>Энциклопедия будет интересна любому человеку, увлекающемуся спортом.</a:t>
            </a:r>
          </a:p>
          <a:p>
            <a:pPr eaLnBrk="0" hangingPunct="0">
              <a:tabLst>
                <a:tab pos="733425" algn="l"/>
              </a:tabLst>
              <a:defRPr/>
            </a:pPr>
            <a:endParaRPr lang="ru-RU" altLang="zh-CN" sz="1200" dirty="0">
              <a:solidFill>
                <a:schemeClr val="tx1"/>
              </a:solidFill>
              <a:latin typeface="Arial" charset="0"/>
              <a:cs typeface="Times New Roman" pitchFamily="18" charset="0"/>
            </a:endParaRPr>
          </a:p>
        </p:txBody>
      </p:sp>
      <p:pic>
        <p:nvPicPr>
          <p:cNvPr id="32776" name="Picture 2" descr="G:\Олимпиада\олимпийские игры\b7e500f1-6991-43c4-afb9-f2e4aa89ad23.jpeg"/>
          <p:cNvPicPr>
            <a:picLocks noChangeAspect="1" noChangeArrowheads="1"/>
          </p:cNvPicPr>
          <p:nvPr/>
        </p:nvPicPr>
        <p:blipFill>
          <a:blip r:embed="rId3" cstate="email"/>
          <a:srcRect/>
          <a:stretch>
            <a:fillRect/>
          </a:stretch>
        </p:blipFill>
        <p:spPr bwMode="auto">
          <a:xfrm rot="818478">
            <a:off x="6343650" y="4600575"/>
            <a:ext cx="1409700" cy="1973263"/>
          </a:xfrm>
          <a:prstGeom prst="rect">
            <a:avLst/>
          </a:prstGeom>
          <a:noFill/>
          <a:ln w="9525">
            <a:noFill/>
            <a:miter lim="800000"/>
            <a:headEnd/>
            <a:tailEnd/>
          </a:ln>
        </p:spPr>
      </p:pic>
      <p:pic>
        <p:nvPicPr>
          <p:cNvPr id="32777" name="Picture 1" descr="F:\Олимпиада\олимпийские игры\000015026.jpg"/>
          <p:cNvPicPr>
            <a:picLocks noChangeAspect="1" noChangeArrowheads="1"/>
          </p:cNvPicPr>
          <p:nvPr/>
        </p:nvPicPr>
        <p:blipFill>
          <a:blip r:embed="rId4" cstate="email"/>
          <a:srcRect/>
          <a:stretch>
            <a:fillRect/>
          </a:stretch>
        </p:blipFill>
        <p:spPr bwMode="auto">
          <a:xfrm rot="-834972">
            <a:off x="1487201" y="4454812"/>
            <a:ext cx="1844675" cy="1844675"/>
          </a:xfrm>
          <a:prstGeom prst="rect">
            <a:avLst/>
          </a:prstGeom>
          <a:noFill/>
          <a:ln w="9525">
            <a:noFill/>
            <a:miter lim="800000"/>
            <a:headEnd/>
            <a:tailEnd/>
          </a:ln>
        </p:spPr>
      </p:pic>
      <p:pic>
        <p:nvPicPr>
          <p:cNvPr id="33796" name="Picture 5" descr="olympic_009[1]"/>
          <p:cNvPicPr>
            <a:picLocks noChangeAspect="1" noChangeArrowheads="1"/>
          </p:cNvPicPr>
          <p:nvPr/>
        </p:nvPicPr>
        <p:blipFill>
          <a:blip r:embed="rId5" cstate="email"/>
          <a:srcRect/>
          <a:stretch>
            <a:fillRect/>
          </a:stretch>
        </p:blipFill>
        <p:spPr bwMode="auto">
          <a:xfrm>
            <a:off x="3203848" y="1196752"/>
            <a:ext cx="3471367" cy="260948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Прямоугольник 10"/>
          <p:cNvSpPr/>
          <p:nvPr/>
        </p:nvSpPr>
        <p:spPr>
          <a:xfrm>
            <a:off x="7511975" y="4335660"/>
            <a:ext cx="1476375" cy="23764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Олимпийская энциклопедия. Летние игры [Электронные ресурсы] / авт. – сост. – В. Чижевский ; ред. А. </a:t>
            </a:r>
            <a:r>
              <a:rPr lang="ru-RU" sz="1200" dirty="0" err="1">
                <a:solidFill>
                  <a:schemeClr val="tx1"/>
                </a:solidFill>
                <a:latin typeface="Arial" pitchFamily="34" charset="0"/>
                <a:cs typeface="Arial" pitchFamily="34" charset="0"/>
              </a:rPr>
              <a:t>Барагамян</a:t>
            </a:r>
            <a:r>
              <a:rPr lang="ru-RU" sz="1200" dirty="0">
                <a:solidFill>
                  <a:schemeClr val="tx1"/>
                </a:solidFill>
                <a:latin typeface="Arial" pitchFamily="34" charset="0"/>
                <a:cs typeface="Arial" pitchFamily="34" charset="0"/>
              </a:rPr>
              <a:t>. – М. : </a:t>
            </a:r>
            <a:r>
              <a:rPr lang="ru-RU" sz="1200" dirty="0" err="1">
                <a:solidFill>
                  <a:schemeClr val="tx1"/>
                </a:solidFill>
                <a:latin typeface="Arial" pitchFamily="34" charset="0"/>
                <a:cs typeface="Arial" pitchFamily="34" charset="0"/>
              </a:rPr>
              <a:t>Директ</a:t>
            </a:r>
            <a:r>
              <a:rPr lang="ru-RU" sz="1200" dirty="0">
                <a:solidFill>
                  <a:schemeClr val="tx1"/>
                </a:solidFill>
                <a:latin typeface="Arial" pitchFamily="34" charset="0"/>
                <a:cs typeface="Arial" pitchFamily="34" charset="0"/>
              </a:rPr>
              <a:t> </a:t>
            </a:r>
            <a:r>
              <a:rPr lang="ru-RU" sz="1200" dirty="0" err="1">
                <a:solidFill>
                  <a:schemeClr val="tx1"/>
                </a:solidFill>
                <a:latin typeface="Arial" pitchFamily="34" charset="0"/>
                <a:cs typeface="Arial" pitchFamily="34" charset="0"/>
              </a:rPr>
              <a:t>Медиа</a:t>
            </a:r>
            <a:r>
              <a:rPr lang="ru-RU" sz="1200" dirty="0">
                <a:solidFill>
                  <a:schemeClr val="tx1"/>
                </a:solidFill>
                <a:latin typeface="Arial" pitchFamily="34" charset="0"/>
                <a:cs typeface="Arial" pitchFamily="34" charset="0"/>
              </a:rPr>
              <a:t> </a:t>
            </a:r>
            <a:r>
              <a:rPr lang="ru-RU" sz="1200" dirty="0" err="1">
                <a:solidFill>
                  <a:schemeClr val="tx1"/>
                </a:solidFill>
                <a:latin typeface="Arial" pitchFamily="34" charset="0"/>
                <a:cs typeface="Arial" pitchFamily="34" charset="0"/>
              </a:rPr>
              <a:t>Паблишинг</a:t>
            </a:r>
            <a:r>
              <a:rPr lang="ru-RU" sz="1200" dirty="0">
                <a:solidFill>
                  <a:schemeClr val="tx1"/>
                </a:solidFill>
                <a:latin typeface="Arial" pitchFamily="34" charset="0"/>
                <a:cs typeface="Arial" pitchFamily="34" charset="0"/>
              </a:rPr>
              <a:t>, 2009. – 1 электрон. опт. диск (</a:t>
            </a:r>
            <a:r>
              <a:rPr lang="en-US" sz="1200" dirty="0">
                <a:solidFill>
                  <a:schemeClr val="tx1"/>
                </a:solidFill>
                <a:latin typeface="Arial" pitchFamily="34" charset="0"/>
                <a:cs typeface="Arial" pitchFamily="34" charset="0"/>
              </a:rPr>
              <a:t>CD</a:t>
            </a:r>
            <a:r>
              <a:rPr lang="ru-RU" sz="1200" dirty="0">
                <a:solidFill>
                  <a:schemeClr val="tx1"/>
                </a:solidFill>
                <a:latin typeface="Arial" pitchFamily="34" charset="0"/>
                <a:cs typeface="Arial" pitchFamily="34" charset="0"/>
              </a:rPr>
              <a:t> – </a:t>
            </a:r>
            <a:r>
              <a:rPr lang="en-US" sz="1200" dirty="0">
                <a:solidFill>
                  <a:schemeClr val="tx1"/>
                </a:solidFill>
                <a:latin typeface="Arial" pitchFamily="34" charset="0"/>
                <a:cs typeface="Arial" pitchFamily="34" charset="0"/>
              </a:rPr>
              <a:t>ROM</a:t>
            </a:r>
            <a:r>
              <a:rPr lang="ru-RU" sz="1200" dirty="0">
                <a:solidFill>
                  <a:schemeClr val="tx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p:cTn id="13" dur="2000" fill="hold"/>
                                        <p:tgtEl>
                                          <p:spTgt spid="33796"/>
                                        </p:tgtEl>
                                        <p:attrNameLst>
                                          <p:attrName>ppt_w</p:attrName>
                                        </p:attrNameLst>
                                      </p:cBhvr>
                                      <p:tavLst>
                                        <p:tav tm="0">
                                          <p:val>
                                            <p:fltVal val="0"/>
                                          </p:val>
                                        </p:tav>
                                        <p:tav tm="100000">
                                          <p:val>
                                            <p:strVal val="#ppt_w"/>
                                          </p:val>
                                        </p:tav>
                                      </p:tavLst>
                                    </p:anim>
                                    <p:anim calcmode="lin" valueType="num">
                                      <p:cBhvr>
                                        <p:cTn id="14" dur="2000" fill="hold"/>
                                        <p:tgtEl>
                                          <p:spTgt spid="33796"/>
                                        </p:tgtEl>
                                        <p:attrNameLst>
                                          <p:attrName>ppt_h</p:attrName>
                                        </p:attrNameLst>
                                      </p:cBhvr>
                                      <p:tavLst>
                                        <p:tav tm="0">
                                          <p:val>
                                            <p:fltVal val="0"/>
                                          </p:val>
                                        </p:tav>
                                        <p:tav tm="100000">
                                          <p:val>
                                            <p:strVal val="#ppt_h"/>
                                          </p:val>
                                        </p:tav>
                                      </p:tavLst>
                                    </p:anim>
                                    <p:anim calcmode="lin" valueType="num">
                                      <p:cBhvr>
                                        <p:cTn id="15" dur="2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379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3795">
                                            <p:bg/>
                                          </p:spTgt>
                                        </p:tgtEl>
                                        <p:attrNameLst>
                                          <p:attrName>style.visibility</p:attrName>
                                        </p:attrNameLst>
                                      </p:cBhvr>
                                      <p:to>
                                        <p:strVal val="visible"/>
                                      </p:to>
                                    </p:set>
                                    <p:anim calcmode="lin" valueType="num">
                                      <p:cBhvr>
                                        <p:cTn id="19" dur="2000" fill="hold"/>
                                        <p:tgtEl>
                                          <p:spTgt spid="33795">
                                            <p:bg/>
                                          </p:spTgt>
                                        </p:tgtEl>
                                        <p:attrNameLst>
                                          <p:attrName>ppt_w</p:attrName>
                                        </p:attrNameLst>
                                      </p:cBhvr>
                                      <p:tavLst>
                                        <p:tav tm="0">
                                          <p:val>
                                            <p:fltVal val="0"/>
                                          </p:val>
                                        </p:tav>
                                        <p:tav tm="100000">
                                          <p:val>
                                            <p:strVal val="#ppt_w"/>
                                          </p:val>
                                        </p:tav>
                                      </p:tavLst>
                                    </p:anim>
                                    <p:anim calcmode="lin" valueType="num">
                                      <p:cBhvr>
                                        <p:cTn id="20" dur="2000" fill="hold"/>
                                        <p:tgtEl>
                                          <p:spTgt spid="33795">
                                            <p:bg/>
                                          </p:spTgt>
                                        </p:tgtEl>
                                        <p:attrNameLst>
                                          <p:attrName>ppt_h</p:attrName>
                                        </p:attrNameLst>
                                      </p:cBhvr>
                                      <p:tavLst>
                                        <p:tav tm="0">
                                          <p:val>
                                            <p:fltVal val="0"/>
                                          </p:val>
                                        </p:tav>
                                        <p:tav tm="100000">
                                          <p:val>
                                            <p:strVal val="#ppt_h"/>
                                          </p:val>
                                        </p:tav>
                                      </p:tavLst>
                                    </p:anim>
                                    <p:anim calcmode="lin" valueType="num">
                                      <p:cBhvr>
                                        <p:cTn id="21" dur="2000" fill="hold"/>
                                        <p:tgtEl>
                                          <p:spTgt spid="33795">
                                            <p:bg/>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33795">
                                            <p:bg/>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3795">
                                            <p:txEl>
                                              <p:pRg st="0" end="0"/>
                                            </p:txEl>
                                          </p:spTgt>
                                        </p:tgtEl>
                                        <p:attrNameLst>
                                          <p:attrName>style.visibility</p:attrName>
                                        </p:attrNameLst>
                                      </p:cBhvr>
                                      <p:to>
                                        <p:strVal val="visible"/>
                                      </p:to>
                                    </p:set>
                                    <p:anim calcmode="lin" valueType="num">
                                      <p:cBhvr>
                                        <p:cTn id="25" dur="2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 calcmode="lin" valueType="num">
                                      <p:cBhvr>
                                        <p:cTn id="33"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0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ppt_x</p:attrName>
                                        </p:attrNameLst>
                                      </p:cBhvr>
                                      <p:tavLst>
                                        <p:tav tm="0">
                                          <p:val>
                                            <p:strVal val="#ppt_x"/>
                                          </p:val>
                                        </p:tav>
                                        <p:tav tm="100000">
                                          <p:val>
                                            <p:strVal val="#ppt_x"/>
                                          </p:val>
                                        </p:tav>
                                      </p:tavLst>
                                    </p:anim>
                                    <p:anim calcmode="lin" valueType="num">
                                      <p:cBhvr>
                                        <p:cTn id="40" dur="1800" decel="100000" fill="hold"/>
                                        <p:tgtEl>
                                          <p:spTgt spid="12"/>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32777"/>
                                        </p:tgtEl>
                                        <p:attrNameLst>
                                          <p:attrName>style.visibility</p:attrName>
                                        </p:attrNameLst>
                                      </p:cBhvr>
                                      <p:to>
                                        <p:strVal val="visible"/>
                                      </p:to>
                                    </p:set>
                                    <p:animEffect transition="in" filter="fade">
                                      <p:cBhvr>
                                        <p:cTn id="44" dur="2000"/>
                                        <p:tgtEl>
                                          <p:spTgt spid="32777"/>
                                        </p:tgtEl>
                                      </p:cBhvr>
                                    </p:animEffect>
                                    <p:anim calcmode="lin" valueType="num">
                                      <p:cBhvr>
                                        <p:cTn id="45" dur="2000" fill="hold"/>
                                        <p:tgtEl>
                                          <p:spTgt spid="32777"/>
                                        </p:tgtEl>
                                        <p:attrNameLst>
                                          <p:attrName>ppt_x</p:attrName>
                                        </p:attrNameLst>
                                      </p:cBhvr>
                                      <p:tavLst>
                                        <p:tav tm="0">
                                          <p:val>
                                            <p:strVal val="#ppt_x"/>
                                          </p:val>
                                        </p:tav>
                                        <p:tav tm="100000">
                                          <p:val>
                                            <p:strVal val="#ppt_x"/>
                                          </p:val>
                                        </p:tav>
                                      </p:tavLst>
                                    </p:anim>
                                    <p:anim calcmode="lin" valueType="num">
                                      <p:cBhvr>
                                        <p:cTn id="46" dur="1800" decel="100000" fill="hold"/>
                                        <p:tgtEl>
                                          <p:spTgt spid="32777"/>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3277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anim calcmode="lin" valueType="num">
                                      <p:cBhvr>
                                        <p:cTn id="51" dur="2000" fill="hold"/>
                                        <p:tgtEl>
                                          <p:spTgt spid="9"/>
                                        </p:tgtEl>
                                        <p:attrNameLst>
                                          <p:attrName>ppt_x</p:attrName>
                                        </p:attrNameLst>
                                      </p:cBhvr>
                                      <p:tavLst>
                                        <p:tav tm="0">
                                          <p:val>
                                            <p:strVal val="#ppt_x"/>
                                          </p:val>
                                        </p:tav>
                                        <p:tav tm="100000">
                                          <p:val>
                                            <p:strVal val="#ppt_x"/>
                                          </p:val>
                                        </p:tav>
                                      </p:tavLst>
                                    </p:anim>
                                    <p:anim calcmode="lin" valueType="num">
                                      <p:cBhvr>
                                        <p:cTn id="52" dur="1800" decel="100000" fill="hold"/>
                                        <p:tgtEl>
                                          <p:spTgt spid="9"/>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32776"/>
                                        </p:tgtEl>
                                        <p:attrNameLst>
                                          <p:attrName>style.visibility</p:attrName>
                                        </p:attrNameLst>
                                      </p:cBhvr>
                                      <p:to>
                                        <p:strVal val="visible"/>
                                      </p:to>
                                    </p:set>
                                    <p:animEffect transition="in" filter="fade">
                                      <p:cBhvr>
                                        <p:cTn id="56" dur="2000"/>
                                        <p:tgtEl>
                                          <p:spTgt spid="32776"/>
                                        </p:tgtEl>
                                      </p:cBhvr>
                                    </p:animEffect>
                                    <p:anim calcmode="lin" valueType="num">
                                      <p:cBhvr>
                                        <p:cTn id="57" dur="2000" fill="hold"/>
                                        <p:tgtEl>
                                          <p:spTgt spid="32776"/>
                                        </p:tgtEl>
                                        <p:attrNameLst>
                                          <p:attrName>ppt_x</p:attrName>
                                        </p:attrNameLst>
                                      </p:cBhvr>
                                      <p:tavLst>
                                        <p:tav tm="0">
                                          <p:val>
                                            <p:strVal val="#ppt_x"/>
                                          </p:val>
                                        </p:tav>
                                        <p:tav tm="100000">
                                          <p:val>
                                            <p:strVal val="#ppt_x"/>
                                          </p:val>
                                        </p:tav>
                                      </p:tavLst>
                                    </p:anim>
                                    <p:anim calcmode="lin" valueType="num">
                                      <p:cBhvr>
                                        <p:cTn id="58" dur="1800" decel="100000" fill="hold"/>
                                        <p:tgtEl>
                                          <p:spTgt spid="32776"/>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32776"/>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anim calcmode="lin" valueType="num">
                                      <p:cBhvr>
                                        <p:cTn id="63" dur="2000" fill="hold"/>
                                        <p:tgtEl>
                                          <p:spTgt spid="11"/>
                                        </p:tgtEl>
                                        <p:attrNameLst>
                                          <p:attrName>ppt_x</p:attrName>
                                        </p:attrNameLst>
                                      </p:cBhvr>
                                      <p:tavLst>
                                        <p:tav tm="0">
                                          <p:val>
                                            <p:strVal val="#ppt_x"/>
                                          </p:val>
                                        </p:tav>
                                        <p:tav tm="100000">
                                          <p:val>
                                            <p:strVal val="#ppt_x"/>
                                          </p:val>
                                        </p:tav>
                                      </p:tavLst>
                                    </p:anim>
                                    <p:anim calcmode="lin" valueType="num">
                                      <p:cBhvr>
                                        <p:cTn id="64" dur="1800" decel="100000" fill="hold"/>
                                        <p:tgtEl>
                                          <p:spTgt spid="11"/>
                                        </p:tgtEl>
                                        <p:attrNameLst>
                                          <p:attrName>ppt_y</p:attrName>
                                        </p:attrNameLst>
                                      </p:cBhvr>
                                      <p:tavLst>
                                        <p:tav tm="0">
                                          <p:val>
                                            <p:strVal val="#ppt_y+1"/>
                                          </p:val>
                                        </p:tav>
                                        <p:tav tm="100000">
                                          <p:val>
                                            <p:strVal val="#ppt_y-.03"/>
                                          </p:val>
                                        </p:tav>
                                      </p:tavLst>
                                    </p:anim>
                                    <p:anim calcmode="lin" valueType="num">
                                      <p:cBhvr>
                                        <p:cTn id="65"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P spid="10" grpId="0" animBg="1"/>
      <p:bldP spid="8" grpId="0" animBg="1"/>
      <p:bldP spid="9"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Grp="1"/>
          </p:cNvSpPr>
          <p:nvPr>
            <p:ph type="body" idx="1"/>
          </p:nvPr>
        </p:nvSpPr>
        <p:spPr>
          <a:xfrm>
            <a:off x="312833" y="219626"/>
            <a:ext cx="3598863" cy="4175125"/>
          </a:xfrm>
        </p:spPr>
        <p:style>
          <a:lnRef idx="1">
            <a:schemeClr val="accent4"/>
          </a:lnRef>
          <a:fillRef idx="2">
            <a:schemeClr val="accent4"/>
          </a:fillRef>
          <a:effectRef idx="1">
            <a:schemeClr val="accent4"/>
          </a:effectRef>
          <a:fontRef idx="minor">
            <a:schemeClr val="dk1"/>
          </a:fontRef>
        </p:style>
        <p:txBody>
          <a:bodyPr/>
          <a:lstStyle/>
          <a:p>
            <a:pPr>
              <a:lnSpc>
                <a:spcPct val="80000"/>
              </a:lnSpc>
              <a:buFont typeface="Arial" charset="0"/>
              <a:buNone/>
              <a:defRPr/>
            </a:pPr>
            <a:r>
              <a:rPr lang="ru-RU" altLang="zh-CN" sz="1600" dirty="0" smtClean="0">
                <a:cs typeface="宋体"/>
              </a:rPr>
              <a:t>        </a:t>
            </a:r>
            <a:r>
              <a:rPr lang="ru-RU" altLang="zh-CN" sz="1800" dirty="0" smtClean="0">
                <a:cs typeface="宋体"/>
              </a:rPr>
              <a:t>Текст клятвы предложил </a:t>
            </a:r>
          </a:p>
          <a:p>
            <a:pPr>
              <a:lnSpc>
                <a:spcPct val="80000"/>
              </a:lnSpc>
              <a:buFont typeface="Arial" charset="0"/>
              <a:buNone/>
              <a:defRPr/>
            </a:pPr>
            <a:r>
              <a:rPr lang="ru-RU" altLang="zh-CN" sz="1800" dirty="0" smtClean="0">
                <a:cs typeface="宋体"/>
              </a:rPr>
              <a:t>      П. Кубертен, вдохновленный клятвой атлетов древних Олимпийских игр. Впоследствии текст был несколько изменен  и сейчас звучит так:</a:t>
            </a:r>
          </a:p>
          <a:p>
            <a:pPr>
              <a:lnSpc>
                <a:spcPct val="80000"/>
              </a:lnSpc>
              <a:buFont typeface="Arial" charset="0"/>
              <a:buNone/>
              <a:defRPr/>
            </a:pPr>
            <a:r>
              <a:rPr lang="ru-RU" altLang="zh-CN" sz="1800" dirty="0" smtClean="0">
                <a:cs typeface="宋体"/>
              </a:rPr>
              <a:t>    </a:t>
            </a:r>
            <a:r>
              <a:rPr lang="ru-RU" altLang="zh-CN" sz="1800" b="1" dirty="0" smtClean="0">
                <a:cs typeface="宋体"/>
              </a:rPr>
              <a:t>«От имени всех участников соревнований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чести наших команд».</a:t>
            </a:r>
            <a:r>
              <a:rPr lang="ru-RU" altLang="zh-CN" sz="2000" dirty="0" smtClean="0"/>
              <a:t>      </a:t>
            </a:r>
            <a:endParaRPr lang="ru-RU" sz="2000" dirty="0" smtClean="0"/>
          </a:p>
          <a:p>
            <a:pPr>
              <a:lnSpc>
                <a:spcPct val="80000"/>
              </a:lnSpc>
              <a:buFont typeface="Arial" charset="0"/>
              <a:buNone/>
              <a:defRPr/>
            </a:pPr>
            <a:endParaRPr lang="ru-RU" altLang="zh-CN" sz="2000" b="1" dirty="0" smtClean="0">
              <a:cs typeface="宋体"/>
            </a:endParaRPr>
          </a:p>
          <a:p>
            <a:pPr>
              <a:lnSpc>
                <a:spcPct val="80000"/>
              </a:lnSpc>
              <a:buFont typeface="Arial" charset="0"/>
              <a:buNone/>
              <a:defRPr/>
            </a:pPr>
            <a:endParaRPr lang="ru-RU" altLang="zh-CN" sz="2000" b="1" dirty="0" smtClean="0">
              <a:cs typeface="宋体"/>
            </a:endParaRPr>
          </a:p>
          <a:p>
            <a:pPr>
              <a:lnSpc>
                <a:spcPct val="80000"/>
              </a:lnSpc>
              <a:buFont typeface="Arial" charset="0"/>
              <a:buNone/>
              <a:defRPr/>
            </a:pPr>
            <a:endParaRPr lang="ru-RU" sz="2000" b="1" dirty="0" smtClean="0"/>
          </a:p>
        </p:txBody>
      </p:sp>
      <p:pic>
        <p:nvPicPr>
          <p:cNvPr id="34820" name="Picture 6" descr="Клятва"/>
          <p:cNvPicPr>
            <a:picLocks noChangeAspect="1" noChangeArrowheads="1"/>
          </p:cNvPicPr>
          <p:nvPr/>
        </p:nvPicPr>
        <p:blipFill>
          <a:blip r:embed="rId3" cstate="print"/>
          <a:srcRect/>
          <a:stretch>
            <a:fillRect/>
          </a:stretch>
        </p:blipFill>
        <p:spPr bwMode="auto">
          <a:xfrm>
            <a:off x="4238823" y="830362"/>
            <a:ext cx="4675188" cy="2549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Прямоугольник 6"/>
          <p:cNvSpPr/>
          <p:nvPr/>
        </p:nvSpPr>
        <p:spPr>
          <a:xfrm>
            <a:off x="5040343" y="206359"/>
            <a:ext cx="3889375" cy="93662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Олимпийская клятва </a:t>
            </a:r>
            <a:endParaRPr lang="ru-RU" sz="2400" dirty="0"/>
          </a:p>
        </p:txBody>
      </p:sp>
      <p:pic>
        <p:nvPicPr>
          <p:cNvPr id="33797" name="Picture 3" descr="G:\Олимпиада\олимпийские игры\868906c86b6b90fddc510abe33a234c6[1].jpg"/>
          <p:cNvPicPr>
            <a:picLocks noChangeAspect="1" noChangeArrowheads="1"/>
          </p:cNvPicPr>
          <p:nvPr/>
        </p:nvPicPr>
        <p:blipFill>
          <a:blip r:embed="rId4" cstate="email"/>
          <a:srcRect/>
          <a:stretch>
            <a:fillRect/>
          </a:stretch>
        </p:blipFill>
        <p:spPr bwMode="auto">
          <a:xfrm rot="1072792">
            <a:off x="6017544" y="4332574"/>
            <a:ext cx="1368425" cy="2282825"/>
          </a:xfrm>
          <a:prstGeom prst="rect">
            <a:avLst/>
          </a:prstGeom>
          <a:noFill/>
          <a:ln w="9525">
            <a:noFill/>
            <a:miter lim="800000"/>
            <a:headEnd/>
            <a:tailEnd/>
          </a:ln>
        </p:spPr>
      </p:pic>
      <p:sp>
        <p:nvSpPr>
          <p:cNvPr id="9" name="Прямоугольник 8"/>
          <p:cNvSpPr/>
          <p:nvPr/>
        </p:nvSpPr>
        <p:spPr>
          <a:xfrm>
            <a:off x="305910" y="4868863"/>
            <a:ext cx="1584325" cy="18732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Хавин, Борис Наумович.</a:t>
            </a:r>
          </a:p>
          <a:p>
            <a:pPr>
              <a:defRPr/>
            </a:pPr>
            <a:r>
              <a:rPr lang="ru-RU" sz="1200" dirty="0">
                <a:solidFill>
                  <a:schemeClr val="tx1"/>
                </a:solidFill>
                <a:latin typeface="Arial" pitchFamily="34" charset="0"/>
                <a:cs typeface="Arial" pitchFamily="34" charset="0"/>
              </a:rPr>
              <a:t>Все об олимпийских играх / Борис Наумович Хавин. – Изд. 2-ое, доп. – М. : Физкультура и спорт, 1979. – 607с. : ил.</a:t>
            </a:r>
          </a:p>
        </p:txBody>
      </p:sp>
      <p:sp>
        <p:nvSpPr>
          <p:cNvPr id="10" name="Прямоугольник 9"/>
          <p:cNvSpPr/>
          <p:nvPr/>
        </p:nvSpPr>
        <p:spPr>
          <a:xfrm>
            <a:off x="7629239" y="4464432"/>
            <a:ext cx="1296987" cy="220503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Кулешов, Александр Петрович.</a:t>
            </a:r>
          </a:p>
          <a:p>
            <a:pPr>
              <a:defRPr/>
            </a:pPr>
            <a:r>
              <a:rPr lang="ru-RU" sz="1200" dirty="0">
                <a:solidFill>
                  <a:schemeClr val="tx1"/>
                </a:solidFill>
                <a:latin typeface="Arial" pitchFamily="34" charset="0"/>
                <a:cs typeface="Arial" pitchFamily="34" charset="0"/>
              </a:rPr>
              <a:t>Страницы олимпийского дневника / Александр Петрович Кулешов. – М. : Физкультура и спорт, 1987. – 239с. : ил.</a:t>
            </a:r>
          </a:p>
        </p:txBody>
      </p:sp>
      <p:pic>
        <p:nvPicPr>
          <p:cNvPr id="33800" name="Picture 2" descr="G:\Олимпиада\олимпийские игры\1000497381[1].jpg"/>
          <p:cNvPicPr>
            <a:picLocks noChangeAspect="1" noChangeArrowheads="1"/>
          </p:cNvPicPr>
          <p:nvPr/>
        </p:nvPicPr>
        <p:blipFill>
          <a:blip r:embed="rId5" cstate="email"/>
          <a:srcRect/>
          <a:stretch>
            <a:fillRect/>
          </a:stretch>
        </p:blipFill>
        <p:spPr bwMode="auto">
          <a:xfrm rot="-659175">
            <a:off x="2051050" y="4581525"/>
            <a:ext cx="1316038" cy="2060575"/>
          </a:xfrm>
          <a:prstGeom prst="rect">
            <a:avLst/>
          </a:prstGeom>
          <a:noFill/>
          <a:ln w="9525">
            <a:noFill/>
            <a:miter lim="800000"/>
            <a:headEnd/>
            <a:tailEnd/>
          </a:ln>
        </p:spPr>
      </p:pic>
      <p:sp>
        <p:nvSpPr>
          <p:cNvPr id="11" name="Скругленный прямоугольник 10"/>
          <p:cNvSpPr/>
          <p:nvPr/>
        </p:nvSpPr>
        <p:spPr>
          <a:xfrm>
            <a:off x="3348038" y="4898570"/>
            <a:ext cx="2592387" cy="1800225"/>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Arial" pitchFamily="34" charset="0"/>
                <a:cs typeface="Arial" pitchFamily="34" charset="0"/>
              </a:rPr>
              <a:t>Книги содержат исчерпывающие сведения об олимпийских играх современности, освещают вопросы, связанные с олимпийским движением во всем </a:t>
            </a:r>
            <a:r>
              <a:rPr lang="ru-RU" sz="1400" dirty="0" smtClean="0">
                <a:solidFill>
                  <a:schemeClr val="tx1"/>
                </a:solidFill>
                <a:latin typeface="Arial" pitchFamily="34" charset="0"/>
                <a:cs typeface="Arial" pitchFamily="34" charset="0"/>
              </a:rPr>
              <a:t>мире.</a:t>
            </a:r>
            <a:endParaRPr lang="ru-RU" sz="1400" dirty="0">
              <a:solidFill>
                <a:schemeClr val="tx1"/>
              </a:solidFill>
              <a:latin typeface="Arial" pitchFamily="34" charset="0"/>
              <a:cs typeface="Arial" pitchFamily="34" charset="0"/>
            </a:endParaRPr>
          </a:p>
        </p:txBody>
      </p:sp>
      <p:sp>
        <p:nvSpPr>
          <p:cNvPr id="12" name="Прямоугольник 11"/>
          <p:cNvSpPr/>
          <p:nvPr/>
        </p:nvSpPr>
        <p:spPr>
          <a:xfrm>
            <a:off x="4139952" y="3068960"/>
            <a:ext cx="4572000" cy="108209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nSpc>
                <a:spcPct val="80000"/>
              </a:lnSpc>
            </a:pPr>
            <a:r>
              <a:rPr lang="ru-RU" altLang="zh-CN" sz="1600" dirty="0">
                <a:solidFill>
                  <a:srgbClr val="FFFFFF"/>
                </a:solidFill>
                <a:cs typeface="宋体"/>
              </a:rPr>
              <a:t>Клятву принимают также тренеры и спортивные судьи. Впервые олимпийская клятва прозвучала в 1920 году, а в 2000 году на Олимпиаде в Сиднее впервые в тексте клятвы появились слова о неиспользовании допинга в </a:t>
            </a:r>
            <a:r>
              <a:rPr lang="ru-RU" altLang="zh-CN" sz="1600" dirty="0" smtClean="0">
                <a:solidFill>
                  <a:srgbClr val="FFFFFF"/>
                </a:solidFill>
                <a:cs typeface="宋体"/>
              </a:rPr>
              <a:t>соревнованиях.</a:t>
            </a:r>
            <a:endParaRPr lang="ru-RU" sz="1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819">
                                            <p:bg/>
                                          </p:spTgt>
                                        </p:tgtEl>
                                        <p:attrNameLst>
                                          <p:attrName>style.visibility</p:attrName>
                                        </p:attrNameLst>
                                      </p:cBhvr>
                                      <p:to>
                                        <p:strVal val="visible"/>
                                      </p:to>
                                    </p:set>
                                    <p:animEffect transition="in" filter="checkerboard(across)">
                                      <p:cBhvr>
                                        <p:cTn id="10" dur="2000"/>
                                        <p:tgtEl>
                                          <p:spTgt spid="34819">
                                            <p:bg/>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3" dur="2000"/>
                                        <p:tgtEl>
                                          <p:spTgt spid="34819">
                                            <p:txEl>
                                              <p:pRg st="0" end="0"/>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6" dur="2000"/>
                                        <p:tgtEl>
                                          <p:spTgt spid="34819">
                                            <p:txEl>
                                              <p:pRg st="1" end="1"/>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9" dur="2000"/>
                                        <p:tgtEl>
                                          <p:spTgt spid="34819">
                                            <p:txEl>
                                              <p:pRg st="2" end="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4820"/>
                                        </p:tgtEl>
                                        <p:attrNameLst>
                                          <p:attrName>style.visibility</p:attrName>
                                        </p:attrNameLst>
                                      </p:cBhvr>
                                      <p:to>
                                        <p:strVal val="visible"/>
                                      </p:to>
                                    </p:set>
                                    <p:animEffect transition="in" filter="checkerboard(across)">
                                      <p:cBhvr>
                                        <p:cTn id="22" dur="500"/>
                                        <p:tgtEl>
                                          <p:spTgt spid="34820"/>
                                        </p:tgtEl>
                                      </p:cBhvr>
                                    </p:animEffect>
                                  </p:childTnLst>
                                </p:cTn>
                              </p:par>
                            </p:childTnLst>
                          </p:cTn>
                        </p:par>
                        <p:par>
                          <p:cTn id="23" fill="hold">
                            <p:stCondLst>
                              <p:cond delay="2000"/>
                            </p:stCondLst>
                            <p:childTnLst>
                              <p:par>
                                <p:cTn id="24" presetID="39" presetClass="entr" presetSubtype="0" accel="1000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7" dur="2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8" dur="2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9" dur="20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3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anim calcmode="lin" valueType="num">
                                      <p:cBhvr>
                                        <p:cTn id="34" dur="2000" fill="hold"/>
                                        <p:tgtEl>
                                          <p:spTgt spid="11"/>
                                        </p:tgtEl>
                                        <p:attrNameLst>
                                          <p:attrName>ppt_x</p:attrName>
                                        </p:attrNameLst>
                                      </p:cBhvr>
                                      <p:tavLst>
                                        <p:tav tm="0">
                                          <p:val>
                                            <p:strVal val="#ppt_x"/>
                                          </p:val>
                                        </p:tav>
                                        <p:tav tm="100000">
                                          <p:val>
                                            <p:strVal val="#ppt_x"/>
                                          </p:val>
                                        </p:tav>
                                      </p:tavLst>
                                    </p:anim>
                                    <p:anim calcmode="lin" valueType="num">
                                      <p:cBhvr>
                                        <p:cTn id="35" dur="1800" decel="100000" fill="hold"/>
                                        <p:tgtEl>
                                          <p:spTgt spid="11"/>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3800"/>
                                        </p:tgtEl>
                                        <p:attrNameLst>
                                          <p:attrName>style.visibility</p:attrName>
                                        </p:attrNameLst>
                                      </p:cBhvr>
                                      <p:to>
                                        <p:strVal val="visible"/>
                                      </p:to>
                                    </p:set>
                                    <p:animEffect transition="in" filter="fade">
                                      <p:cBhvr>
                                        <p:cTn id="39" dur="2000"/>
                                        <p:tgtEl>
                                          <p:spTgt spid="33800"/>
                                        </p:tgtEl>
                                      </p:cBhvr>
                                    </p:animEffect>
                                    <p:anim calcmode="lin" valueType="num">
                                      <p:cBhvr>
                                        <p:cTn id="40" dur="2000" fill="hold"/>
                                        <p:tgtEl>
                                          <p:spTgt spid="33800"/>
                                        </p:tgtEl>
                                        <p:attrNameLst>
                                          <p:attrName>ppt_x</p:attrName>
                                        </p:attrNameLst>
                                      </p:cBhvr>
                                      <p:tavLst>
                                        <p:tav tm="0">
                                          <p:val>
                                            <p:strVal val="#ppt_x"/>
                                          </p:val>
                                        </p:tav>
                                        <p:tav tm="100000">
                                          <p:val>
                                            <p:strVal val="#ppt_x"/>
                                          </p:val>
                                        </p:tav>
                                      </p:tavLst>
                                    </p:anim>
                                    <p:anim calcmode="lin" valueType="num">
                                      <p:cBhvr>
                                        <p:cTn id="41" dur="1800" decel="100000" fill="hold"/>
                                        <p:tgtEl>
                                          <p:spTgt spid="33800"/>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3380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anim calcmode="lin" valueType="num">
                                      <p:cBhvr>
                                        <p:cTn id="46" dur="2000" fill="hold"/>
                                        <p:tgtEl>
                                          <p:spTgt spid="9"/>
                                        </p:tgtEl>
                                        <p:attrNameLst>
                                          <p:attrName>ppt_x</p:attrName>
                                        </p:attrNameLst>
                                      </p:cBhvr>
                                      <p:tavLst>
                                        <p:tav tm="0">
                                          <p:val>
                                            <p:strVal val="#ppt_x"/>
                                          </p:val>
                                        </p:tav>
                                        <p:tav tm="100000">
                                          <p:val>
                                            <p:strVal val="#ppt_x"/>
                                          </p:val>
                                        </p:tav>
                                      </p:tavLst>
                                    </p:anim>
                                    <p:anim calcmode="lin" valueType="num">
                                      <p:cBhvr>
                                        <p:cTn id="47" dur="1800" decel="100000" fill="hold"/>
                                        <p:tgtEl>
                                          <p:spTgt spid="9"/>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3797"/>
                                        </p:tgtEl>
                                        <p:attrNameLst>
                                          <p:attrName>style.visibility</p:attrName>
                                        </p:attrNameLst>
                                      </p:cBhvr>
                                      <p:to>
                                        <p:strVal val="visible"/>
                                      </p:to>
                                    </p:set>
                                    <p:animEffect transition="in" filter="fade">
                                      <p:cBhvr>
                                        <p:cTn id="51" dur="2000"/>
                                        <p:tgtEl>
                                          <p:spTgt spid="33797"/>
                                        </p:tgtEl>
                                      </p:cBhvr>
                                    </p:animEffect>
                                    <p:anim calcmode="lin" valueType="num">
                                      <p:cBhvr>
                                        <p:cTn id="52" dur="2000" fill="hold"/>
                                        <p:tgtEl>
                                          <p:spTgt spid="33797"/>
                                        </p:tgtEl>
                                        <p:attrNameLst>
                                          <p:attrName>ppt_x</p:attrName>
                                        </p:attrNameLst>
                                      </p:cBhvr>
                                      <p:tavLst>
                                        <p:tav tm="0">
                                          <p:val>
                                            <p:strVal val="#ppt_x"/>
                                          </p:val>
                                        </p:tav>
                                        <p:tav tm="100000">
                                          <p:val>
                                            <p:strVal val="#ppt_x"/>
                                          </p:val>
                                        </p:tav>
                                      </p:tavLst>
                                    </p:anim>
                                    <p:anim calcmode="lin" valueType="num">
                                      <p:cBhvr>
                                        <p:cTn id="53" dur="1800" decel="100000" fill="hold"/>
                                        <p:tgtEl>
                                          <p:spTgt spid="33797"/>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3379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anim calcmode="lin" valueType="num">
                                      <p:cBhvr>
                                        <p:cTn id="58" dur="2000" fill="hold"/>
                                        <p:tgtEl>
                                          <p:spTgt spid="10"/>
                                        </p:tgtEl>
                                        <p:attrNameLst>
                                          <p:attrName>ppt_x</p:attrName>
                                        </p:attrNameLst>
                                      </p:cBhvr>
                                      <p:tavLst>
                                        <p:tav tm="0">
                                          <p:val>
                                            <p:strVal val="#ppt_x"/>
                                          </p:val>
                                        </p:tav>
                                        <p:tav tm="100000">
                                          <p:val>
                                            <p:strVal val="#ppt_x"/>
                                          </p:val>
                                        </p:tav>
                                      </p:tavLst>
                                    </p:anim>
                                    <p:anim calcmode="lin" valueType="num">
                                      <p:cBhvr>
                                        <p:cTn id="59" dur="1800" decel="100000" fill="hold"/>
                                        <p:tgtEl>
                                          <p:spTgt spid="10"/>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p:cNvSpPr>
          <p:nvPr>
            <p:ph type="body" idx="1"/>
          </p:nvPr>
        </p:nvSpPr>
        <p:spPr>
          <a:xfrm>
            <a:off x="179388" y="549275"/>
            <a:ext cx="4105275" cy="4175869"/>
          </a:xfrm>
        </p:spPr>
        <p:style>
          <a:lnRef idx="3">
            <a:schemeClr val="lt1"/>
          </a:lnRef>
          <a:fillRef idx="1">
            <a:schemeClr val="accent4"/>
          </a:fillRef>
          <a:effectRef idx="1">
            <a:schemeClr val="accent4"/>
          </a:effectRef>
          <a:fontRef idx="minor">
            <a:schemeClr val="lt1"/>
          </a:fontRef>
        </p:style>
        <p:txBody>
          <a:bodyPr/>
          <a:lstStyle/>
          <a:p>
            <a:pPr>
              <a:lnSpc>
                <a:spcPct val="80000"/>
              </a:lnSpc>
              <a:buFont typeface="Arial" charset="0"/>
              <a:buNone/>
            </a:pPr>
            <a:r>
              <a:rPr lang="ru-RU" altLang="zh-CN" sz="2000" dirty="0" smtClean="0">
                <a:solidFill>
                  <a:srgbClr val="FFFFFF"/>
                </a:solidFill>
                <a:cs typeface="宋体"/>
              </a:rPr>
              <a:t>      </a:t>
            </a:r>
            <a:r>
              <a:rPr lang="ru-RU" altLang="zh-CN" sz="1600" dirty="0" smtClean="0">
                <a:solidFill>
                  <a:srgbClr val="FFFFFF"/>
                </a:solidFill>
                <a:latin typeface="Times New Roman" pitchFamily="18" charset="0"/>
                <a:cs typeface="宋体"/>
              </a:rPr>
              <a:t>Ритуал зажжения священного огня  был возобновлен П. Кубертеном в 1912 году. Его зажигают от солнца,  с помощью зеркала, на территории развалин храма богини Геры в древней Олимпии. Факел с огнём  передается от атлета к атлету в ходе многодневной эстафеты, которая проходит по всем пяти континентам Земли. Огонь прибывает к месту проведения Олимпийских игр в день их открытия. Финалист эстафеты факелом зажигает пламя олимпийского костра, что символизирует начало Игр. Традиция зажигать огонь на стадионах была начата в 1928 г. в Нидерландах. Эстафета по доставке факела на место проведения Игр впервые состоялась в 1936 г. Олимпийский огонь горит до закрытия Олимпиады.</a:t>
            </a:r>
            <a:endParaRPr lang="ru-RU" sz="1600" dirty="0" smtClean="0">
              <a:solidFill>
                <a:srgbClr val="FFFFFF"/>
              </a:solidFill>
              <a:latin typeface="Times New Roman" pitchFamily="18" charset="0"/>
            </a:endParaRPr>
          </a:p>
        </p:txBody>
      </p:sp>
      <p:pic>
        <p:nvPicPr>
          <p:cNvPr id="35844" name="Picture 6" descr="19_l"/>
          <p:cNvPicPr>
            <a:picLocks noChangeAspect="1" noChangeArrowheads="1"/>
          </p:cNvPicPr>
          <p:nvPr/>
        </p:nvPicPr>
        <p:blipFill>
          <a:blip r:embed="rId3" cstate="email"/>
          <a:srcRect/>
          <a:stretch>
            <a:fillRect/>
          </a:stretch>
        </p:blipFill>
        <p:spPr bwMode="auto">
          <a:xfrm>
            <a:off x="4499992" y="1124744"/>
            <a:ext cx="4476750" cy="2962275"/>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Прямоугольник 6"/>
          <p:cNvSpPr/>
          <p:nvPr/>
        </p:nvSpPr>
        <p:spPr>
          <a:xfrm>
            <a:off x="4391025" y="188913"/>
            <a:ext cx="4610131" cy="8636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Олимпийский огонь </a:t>
            </a:r>
            <a:endParaRPr lang="ru-RU" sz="2400" dirty="0"/>
          </a:p>
        </p:txBody>
      </p:sp>
      <p:pic>
        <p:nvPicPr>
          <p:cNvPr id="34821" name="Picture 2" descr="G:\Олимпиада\олимпийские игры\3170339[1].jpg"/>
          <p:cNvPicPr>
            <a:picLocks noChangeAspect="1" noChangeArrowheads="1"/>
          </p:cNvPicPr>
          <p:nvPr/>
        </p:nvPicPr>
        <p:blipFill>
          <a:blip r:embed="rId4" cstate="email"/>
          <a:srcRect/>
          <a:stretch>
            <a:fillRect/>
          </a:stretch>
        </p:blipFill>
        <p:spPr bwMode="auto">
          <a:xfrm rot="-397090">
            <a:off x="4343400" y="4151313"/>
            <a:ext cx="1422400" cy="2374900"/>
          </a:xfrm>
          <a:prstGeom prst="rect">
            <a:avLst/>
          </a:prstGeom>
          <a:noFill/>
          <a:ln w="9525">
            <a:noFill/>
            <a:miter lim="800000"/>
            <a:headEnd/>
            <a:tailEnd/>
          </a:ln>
        </p:spPr>
      </p:pic>
      <p:sp>
        <p:nvSpPr>
          <p:cNvPr id="8" name="Скругленный прямоугольник 7"/>
          <p:cNvSpPr/>
          <p:nvPr/>
        </p:nvSpPr>
        <p:spPr>
          <a:xfrm>
            <a:off x="5940425" y="4221163"/>
            <a:ext cx="3059113" cy="2160587"/>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Arial" pitchFamily="34" charset="0"/>
                <a:cs typeface="Arial" pitchFamily="34" charset="0"/>
              </a:rPr>
              <a:t>Тем, кто хочет узнать об Олимпийских играх как можно больше, адресована эта книга. На ее страницах - рассказ об их славной истории начиная с древнейших времен, о замечательных олимпийских победах и рекордах, о великих героях Олимпиад разных </a:t>
            </a:r>
            <a:r>
              <a:rPr lang="ru-RU" sz="1400" dirty="0" smtClean="0">
                <a:solidFill>
                  <a:schemeClr val="tx1"/>
                </a:solidFill>
                <a:latin typeface="Arial" pitchFamily="34" charset="0"/>
                <a:cs typeface="Arial" pitchFamily="34" charset="0"/>
              </a:rPr>
              <a:t>эпох.</a:t>
            </a:r>
            <a:endParaRPr lang="ru-RU" sz="1400" dirty="0">
              <a:solidFill>
                <a:schemeClr val="tx1"/>
              </a:solidFill>
              <a:latin typeface="Arial" pitchFamily="34" charset="0"/>
              <a:cs typeface="Arial" pitchFamily="34" charset="0"/>
            </a:endParaRPr>
          </a:p>
        </p:txBody>
      </p:sp>
      <p:sp>
        <p:nvSpPr>
          <p:cNvPr id="9" name="Прямоугольник 8"/>
          <p:cNvSpPr/>
          <p:nvPr/>
        </p:nvSpPr>
        <p:spPr>
          <a:xfrm>
            <a:off x="971550" y="5643578"/>
            <a:ext cx="3132138" cy="8366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Малов, Владимир Игоревич.</a:t>
            </a:r>
          </a:p>
          <a:p>
            <a:pPr>
              <a:defRPr/>
            </a:pPr>
            <a:r>
              <a:rPr lang="ru-RU" sz="1200" dirty="0">
                <a:solidFill>
                  <a:schemeClr val="tx1"/>
                </a:solidFill>
              </a:rPr>
              <a:t>Тайны олимпийских игр / Владимир Игоревич Малов ; </a:t>
            </a:r>
            <a:r>
              <a:rPr lang="ru-RU" sz="1200" dirty="0" err="1">
                <a:solidFill>
                  <a:schemeClr val="tx1"/>
                </a:solidFill>
              </a:rPr>
              <a:t>худож</a:t>
            </a:r>
            <a:r>
              <a:rPr lang="ru-RU" sz="1200" dirty="0">
                <a:solidFill>
                  <a:schemeClr val="tx1"/>
                </a:solidFill>
              </a:rPr>
              <a:t>. Н. Богуславская. – М. : Оникс, 2009. 253с. : ил. – (Библиотека открытий).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circle(in)">
                                      <p:cBhvr>
                                        <p:cTn id="10" dur="2000"/>
                                        <p:tgtEl>
                                          <p:spTgt spid="3584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843">
                                            <p:bg/>
                                          </p:spTgt>
                                        </p:tgtEl>
                                        <p:attrNameLst>
                                          <p:attrName>style.visibility</p:attrName>
                                        </p:attrNameLst>
                                      </p:cBhvr>
                                      <p:to>
                                        <p:strVal val="visible"/>
                                      </p:to>
                                    </p:set>
                                    <p:animEffect transition="in" filter="circle(in)">
                                      <p:cBhvr>
                                        <p:cTn id="13" dur="2000"/>
                                        <p:tgtEl>
                                          <p:spTgt spid="35843">
                                            <p:bg/>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Effect transition="in" filter="circle(in)">
                                      <p:cBhvr>
                                        <p:cTn id="16" dur="2000"/>
                                        <p:tgtEl>
                                          <p:spTgt spid="35843">
                                            <p:txEl>
                                              <p:pRg st="0" end="0"/>
                                            </p:txEl>
                                          </p:spTgt>
                                        </p:tgtEl>
                                      </p:cBhvr>
                                    </p:animEffect>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4821"/>
                                        </p:tgtEl>
                                        <p:attrNameLst>
                                          <p:attrName>style.visibility</p:attrName>
                                        </p:attrNameLst>
                                      </p:cBhvr>
                                      <p:to>
                                        <p:strVal val="visible"/>
                                      </p:to>
                                    </p:set>
                                    <p:animEffect transition="in" filter="fade">
                                      <p:cBhvr>
                                        <p:cTn id="20" dur="1000"/>
                                        <p:tgtEl>
                                          <p:spTgt spid="34821"/>
                                        </p:tgtEl>
                                      </p:cBhvr>
                                    </p:animEffect>
                                    <p:anim calcmode="lin" valueType="num">
                                      <p:cBhvr>
                                        <p:cTn id="21" dur="1000" fill="hold"/>
                                        <p:tgtEl>
                                          <p:spTgt spid="34821"/>
                                        </p:tgtEl>
                                        <p:attrNameLst>
                                          <p:attrName>ppt_x</p:attrName>
                                        </p:attrNameLst>
                                      </p:cBhvr>
                                      <p:tavLst>
                                        <p:tav tm="0">
                                          <p:val>
                                            <p:strVal val="#ppt_x"/>
                                          </p:val>
                                        </p:tav>
                                        <p:tav tm="100000">
                                          <p:val>
                                            <p:strVal val="#ppt_x"/>
                                          </p:val>
                                        </p:tav>
                                      </p:tavLst>
                                    </p:anim>
                                    <p:anim calcmode="lin" valueType="num">
                                      <p:cBhvr>
                                        <p:cTn id="22" dur="900" decel="100000" fill="hold"/>
                                        <p:tgtEl>
                                          <p:spTgt spid="3482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482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900" decel="100000" fill="hold"/>
                                        <p:tgtEl>
                                          <p:spTgt spid="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Grp="1"/>
          </p:cNvSpPr>
          <p:nvPr>
            <p:ph type="body" idx="1"/>
          </p:nvPr>
        </p:nvSpPr>
        <p:spPr>
          <a:xfrm>
            <a:off x="5580063" y="1196975"/>
            <a:ext cx="3348037" cy="4968329"/>
          </a:xfrm>
        </p:spPr>
        <p:style>
          <a:lnRef idx="1">
            <a:schemeClr val="accent2"/>
          </a:lnRef>
          <a:fillRef idx="2">
            <a:schemeClr val="accent2"/>
          </a:fillRef>
          <a:effectRef idx="1">
            <a:schemeClr val="accent2"/>
          </a:effectRef>
          <a:fontRef idx="minor">
            <a:schemeClr val="dk1"/>
          </a:fontRef>
        </p:style>
        <p:txBody>
          <a:bodyPr/>
          <a:lstStyle/>
          <a:p>
            <a:pPr>
              <a:lnSpc>
                <a:spcPct val="80000"/>
              </a:lnSpc>
              <a:buFont typeface="Arial" charset="0"/>
              <a:buNone/>
              <a:defRPr/>
            </a:pPr>
            <a:r>
              <a:rPr lang="ru-RU" altLang="zh-CN" sz="1600" dirty="0" smtClean="0">
                <a:cs typeface="宋体"/>
              </a:rPr>
              <a:t>       </a:t>
            </a:r>
            <a:r>
              <a:rPr lang="ru-RU" altLang="zh-CN" sz="1800" dirty="0" smtClean="0">
                <a:cs typeface="宋体"/>
              </a:rPr>
              <a:t>Победитель получает золотую медаль (на самом деле эта медаль серебряная, покрытая слоем золота). За второе место дают серебряную медаль, за третье – бронзовую. Вручение медалей происходит на специальной церемонии после соревнований. Победители располагаются на подиуме в соответствии с завоеванными местами. Поднимаются флаги стран, представителями которых являются победители. Звучит гимн страны, представителем которой является обладатель золотой медали.</a:t>
            </a:r>
            <a:endParaRPr lang="ru-RU" sz="1800" dirty="0" smtClean="0"/>
          </a:p>
        </p:txBody>
      </p:sp>
      <p:pic>
        <p:nvPicPr>
          <p:cNvPr id="36868" name="Picture 6" descr="olympic_medals-file"/>
          <p:cNvPicPr>
            <a:picLocks noChangeAspect="1" noChangeArrowheads="1"/>
          </p:cNvPicPr>
          <p:nvPr/>
        </p:nvPicPr>
        <p:blipFill>
          <a:blip r:embed="rId3" cstate="email"/>
          <a:srcRect/>
          <a:stretch>
            <a:fillRect/>
          </a:stretch>
        </p:blipFill>
        <p:spPr bwMode="auto">
          <a:xfrm>
            <a:off x="467544" y="1196752"/>
            <a:ext cx="4392488" cy="2976940"/>
          </a:xfrm>
          <a:prstGeom prst="rect">
            <a:avLst/>
          </a:prstGeom>
          <a:solidFill>
            <a:srgbClr val="FFFFFF">
              <a:shade val="85000"/>
            </a:srgbClr>
          </a:solidFill>
          <a:ln w="190500" cap="sq">
            <a:solidFill>
              <a:schemeClr val="accent2">
                <a:lumMod val="20000"/>
                <a:lumOff val="8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2339975" y="115888"/>
            <a:ext cx="4103688" cy="909637"/>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Олимпийские медали </a:t>
            </a:r>
            <a:endParaRPr lang="ru-RU" sz="2400" dirty="0"/>
          </a:p>
        </p:txBody>
      </p:sp>
      <p:pic>
        <p:nvPicPr>
          <p:cNvPr id="35845" name="Picture 2" descr="G:\Олимпиада\олимпийские игры\538221-14-226063.jpg[1].jpg"/>
          <p:cNvPicPr>
            <a:picLocks noChangeAspect="1" noChangeArrowheads="1"/>
          </p:cNvPicPr>
          <p:nvPr/>
        </p:nvPicPr>
        <p:blipFill>
          <a:blip r:embed="rId4" cstate="email"/>
          <a:srcRect/>
          <a:stretch>
            <a:fillRect/>
          </a:stretch>
        </p:blipFill>
        <p:spPr bwMode="auto">
          <a:xfrm>
            <a:off x="323850" y="3716338"/>
            <a:ext cx="1603375" cy="2133600"/>
          </a:xfrm>
          <a:prstGeom prst="rect">
            <a:avLst/>
          </a:prstGeom>
          <a:noFill/>
          <a:ln w="9525">
            <a:noFill/>
            <a:miter lim="800000"/>
            <a:headEnd/>
            <a:tailEnd/>
          </a:ln>
        </p:spPr>
      </p:pic>
      <p:sp>
        <p:nvSpPr>
          <p:cNvPr id="7" name="Прямоугольник 6"/>
          <p:cNvSpPr/>
          <p:nvPr/>
        </p:nvSpPr>
        <p:spPr>
          <a:xfrm>
            <a:off x="125397" y="5662635"/>
            <a:ext cx="2232025" cy="9810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latin typeface="Arial" pitchFamily="34" charset="0"/>
                <a:cs typeface="Arial" pitchFamily="34" charset="0"/>
              </a:rPr>
              <a:t>Олимпийская энциклопедия / Гл. ред. С.П. Павлов. -  М. :</a:t>
            </a:r>
          </a:p>
          <a:p>
            <a:pPr>
              <a:defRPr/>
            </a:pPr>
            <a:r>
              <a:rPr lang="ru-RU" sz="1200" dirty="0">
                <a:solidFill>
                  <a:schemeClr val="tx1"/>
                </a:solidFill>
                <a:latin typeface="Arial" pitchFamily="34" charset="0"/>
                <a:cs typeface="Arial" pitchFamily="34" charset="0"/>
              </a:rPr>
              <a:t>Советская энциклопедия,  1980. – 415с. ; ил. </a:t>
            </a:r>
          </a:p>
        </p:txBody>
      </p:sp>
      <p:sp>
        <p:nvSpPr>
          <p:cNvPr id="8" name="Скругленный прямоугольник 7"/>
          <p:cNvSpPr/>
          <p:nvPr/>
        </p:nvSpPr>
        <p:spPr>
          <a:xfrm>
            <a:off x="2268538" y="4221163"/>
            <a:ext cx="3384550" cy="2447925"/>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ru-RU" altLang="zh-CN" sz="1400" dirty="0">
                <a:solidFill>
                  <a:schemeClr val="tx1"/>
                </a:solidFill>
                <a:latin typeface="Arial" charset="0"/>
                <a:ea typeface="Times New Roman" pitchFamily="18" charset="0"/>
                <a:cs typeface="Arial" charset="0"/>
              </a:rPr>
              <a:t>В Энциклопедии помещено свыше 550 статей  об олимпийских видах спорта, о странах, спортсмены которых принимали участие в Играх,  приведено около</a:t>
            </a:r>
          </a:p>
          <a:p>
            <a:pPr eaLnBrk="0" hangingPunct="0">
              <a:defRPr/>
            </a:pPr>
            <a:r>
              <a:rPr lang="ru-RU" altLang="zh-CN" sz="1400" dirty="0">
                <a:solidFill>
                  <a:schemeClr val="tx1"/>
                </a:solidFill>
                <a:latin typeface="Arial" charset="0"/>
                <a:ea typeface="Times New Roman" pitchFamily="18" charset="0"/>
                <a:cs typeface="Arial" charset="0"/>
              </a:rPr>
              <a:t>700 биографических справок об олимпийских чемпионах. </a:t>
            </a:r>
          </a:p>
          <a:p>
            <a:pPr eaLnBrk="0" hangingPunct="0">
              <a:defRPr/>
            </a:pPr>
            <a:r>
              <a:rPr lang="ru-RU" altLang="zh-CN" sz="1400" dirty="0">
                <a:solidFill>
                  <a:schemeClr val="tx1"/>
                </a:solidFill>
                <a:latin typeface="Arial" charset="0"/>
                <a:ea typeface="Times New Roman" pitchFamily="18" charset="0"/>
                <a:cs typeface="Arial" charset="0"/>
              </a:rPr>
              <a:t>Энциклопедия рассчитана на широкий круг любителей спорта и </a:t>
            </a:r>
            <a:r>
              <a:rPr lang="ru-RU" altLang="zh-CN" sz="1400" dirty="0" smtClean="0">
                <a:solidFill>
                  <a:schemeClr val="tx1"/>
                </a:solidFill>
                <a:latin typeface="Arial" charset="0"/>
                <a:ea typeface="Times New Roman" pitchFamily="18" charset="0"/>
                <a:cs typeface="Arial" charset="0"/>
              </a:rPr>
              <a:t>специалистов.</a:t>
            </a:r>
            <a:endParaRPr lang="ru-RU" altLang="zh-CN" sz="1400" dirty="0">
              <a:solidFill>
                <a:schemeClr val="tx1"/>
              </a:solidFill>
              <a:latin typeface="Arial" charset="0"/>
              <a:ea typeface="Times New Roman" pitchFamily="18" charset="0"/>
              <a:cs typeface="Arial" charset="0"/>
            </a:endParaRPr>
          </a:p>
          <a:p>
            <a:pPr eaLnBrk="0" hangingPunct="0">
              <a:defRPr/>
            </a:pPr>
            <a:endParaRPr lang="ru-RU" altLang="zh-CN" sz="1400" dirty="0">
              <a:solidFill>
                <a:schemeClr val="tx1"/>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par>
                                <p:cTn id="8" presetID="16" presetClass="entr" presetSubtype="26"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barn(inHorizontal)">
                                      <p:cBhvr>
                                        <p:cTn id="10" dur="2000"/>
                                        <p:tgtEl>
                                          <p:spTgt spid="36868"/>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6867">
                                            <p:bg/>
                                          </p:spTgt>
                                        </p:tgtEl>
                                        <p:attrNameLst>
                                          <p:attrName>style.visibility</p:attrName>
                                        </p:attrNameLst>
                                      </p:cBhvr>
                                      <p:to>
                                        <p:strVal val="visible"/>
                                      </p:to>
                                    </p:set>
                                    <p:animEffect transition="in" filter="barn(inHorizontal)">
                                      <p:cBhvr>
                                        <p:cTn id="13" dur="2000"/>
                                        <p:tgtEl>
                                          <p:spTgt spid="36867">
                                            <p:bg/>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6867">
                                            <p:txEl>
                                              <p:pRg st="0" end="0"/>
                                            </p:txEl>
                                          </p:spTgt>
                                        </p:tgtEl>
                                        <p:attrNameLst>
                                          <p:attrName>style.visibility</p:attrName>
                                        </p:attrNameLst>
                                      </p:cBhvr>
                                      <p:to>
                                        <p:strVal val="visible"/>
                                      </p:to>
                                    </p:set>
                                    <p:animEffect transition="in" filter="barn(inHorizontal)">
                                      <p:cBhvr>
                                        <p:cTn id="16" dur="2000"/>
                                        <p:tgtEl>
                                          <p:spTgt spid="36867">
                                            <p:txEl>
                                              <p:pRg st="0" end="0"/>
                                            </p:txEl>
                                          </p:spTgt>
                                        </p:tgtEl>
                                      </p:cBhvr>
                                    </p:animEffect>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5845"/>
                                        </p:tgtEl>
                                        <p:attrNameLst>
                                          <p:attrName>style.visibility</p:attrName>
                                        </p:attrNameLst>
                                      </p:cBhvr>
                                      <p:to>
                                        <p:strVal val="visible"/>
                                      </p:to>
                                    </p:set>
                                    <p:animEffect transition="in" filter="fade">
                                      <p:cBhvr>
                                        <p:cTn id="20" dur="2000"/>
                                        <p:tgtEl>
                                          <p:spTgt spid="35845"/>
                                        </p:tgtEl>
                                      </p:cBhvr>
                                    </p:animEffect>
                                    <p:anim calcmode="lin" valueType="num">
                                      <p:cBhvr>
                                        <p:cTn id="21" dur="2000" fill="hold"/>
                                        <p:tgtEl>
                                          <p:spTgt spid="35845"/>
                                        </p:tgtEl>
                                        <p:attrNameLst>
                                          <p:attrName>ppt_x</p:attrName>
                                        </p:attrNameLst>
                                      </p:cBhvr>
                                      <p:tavLst>
                                        <p:tav tm="0">
                                          <p:val>
                                            <p:strVal val="#ppt_x"/>
                                          </p:val>
                                        </p:tav>
                                        <p:tav tm="100000">
                                          <p:val>
                                            <p:strVal val="#ppt_x"/>
                                          </p:val>
                                        </p:tav>
                                      </p:tavLst>
                                    </p:anim>
                                    <p:anim calcmode="lin" valueType="num">
                                      <p:cBhvr>
                                        <p:cTn id="22" dur="1800" decel="100000" fill="hold"/>
                                        <p:tgtEl>
                                          <p:spTgt spid="35845"/>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5845"/>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ppt_x</p:attrName>
                                        </p:attrNameLst>
                                      </p:cBhvr>
                                      <p:tavLst>
                                        <p:tav tm="0">
                                          <p:val>
                                            <p:strVal val="#ppt_x"/>
                                          </p:val>
                                        </p:tav>
                                        <p:tav tm="100000">
                                          <p:val>
                                            <p:strVal val="#ppt_x"/>
                                          </p:val>
                                        </p:tav>
                                      </p:tavLst>
                                    </p:anim>
                                    <p:anim calcmode="lin" valueType="num">
                                      <p:cBhvr>
                                        <p:cTn id="28" dur="1800" decel="100000" fill="hold"/>
                                        <p:tgtEl>
                                          <p:spTgt spid="7"/>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ppt_x</p:attrName>
                                        </p:attrNameLst>
                                      </p:cBhvr>
                                      <p:tavLst>
                                        <p:tav tm="0">
                                          <p:val>
                                            <p:strVal val="#ppt_x"/>
                                          </p:val>
                                        </p:tav>
                                        <p:tav tm="100000">
                                          <p:val>
                                            <p:strVal val="#ppt_x"/>
                                          </p:val>
                                        </p:tav>
                                      </p:tavLst>
                                    </p:anim>
                                    <p:anim calcmode="lin" valueType="num">
                                      <p:cBhvr>
                                        <p:cTn id="34" dur="1800" decel="100000" fill="hold"/>
                                        <p:tgtEl>
                                          <p:spTgt spid="8"/>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Эффектный фон для презентации">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843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4348" y="428604"/>
            <a:ext cx="4011613" cy="5734050"/>
          </a:xfrm>
          <a:prstGeom prst="rect">
            <a:avLst/>
          </a:prstGeom>
          <a:noFill/>
          <a:ln w="9525">
            <a:noFill/>
            <a:round/>
            <a:headEnd/>
            <a:tailEnd/>
          </a:ln>
        </p:spPr>
      </p:pic>
      <p:sp>
        <p:nvSpPr>
          <p:cNvPr id="6" name="Скругленный прямоугольник 5"/>
          <p:cNvSpPr/>
          <p:nvPr/>
        </p:nvSpPr>
        <p:spPr>
          <a:xfrm>
            <a:off x="5364088" y="1180792"/>
            <a:ext cx="3096344" cy="4248472"/>
          </a:xfrm>
          <a:prstGeom prst="roundRect">
            <a:avLst>
              <a:gd name="adj" fmla="val 21299"/>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ru-RU" sz="4400" b="1" cap="all"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rPr>
              <a:t>Игры, угодные богам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2000" fill="hold"/>
                                        <p:tgtEl>
                                          <p:spTgt spid="18434"/>
                                        </p:tgtEl>
                                        <p:attrNameLst>
                                          <p:attrName>ppt_w</p:attrName>
                                        </p:attrNameLst>
                                      </p:cBhvr>
                                      <p:tavLst>
                                        <p:tav tm="0">
                                          <p:val>
                                            <p:fltVal val="0"/>
                                          </p:val>
                                        </p:tav>
                                        <p:tav tm="100000">
                                          <p:val>
                                            <p:strVal val="#ppt_w"/>
                                          </p:val>
                                        </p:tav>
                                      </p:tavLst>
                                    </p:anim>
                                    <p:anim calcmode="lin" valueType="num">
                                      <p:cBhvr>
                                        <p:cTn id="12"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37890" name="Picture 8" descr="241668_abstrakciya_-polosy_-raduga_-linii_-cveta_5000x3750_(www_GdeFon_ru)"/>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37892" name="Rectangle 3"/>
          <p:cNvSpPr>
            <a:spLocks noGrp="1"/>
          </p:cNvSpPr>
          <p:nvPr>
            <p:ph type="body" idx="1"/>
          </p:nvPr>
        </p:nvSpPr>
        <p:spPr>
          <a:xfrm>
            <a:off x="395288" y="981075"/>
            <a:ext cx="3719512" cy="2952750"/>
          </a:xfrm>
        </p:spPr>
        <p:style>
          <a:lnRef idx="1">
            <a:schemeClr val="accent1"/>
          </a:lnRef>
          <a:fillRef idx="2">
            <a:schemeClr val="accent1"/>
          </a:fillRef>
          <a:effectRef idx="1">
            <a:schemeClr val="accent1"/>
          </a:effectRef>
          <a:fontRef idx="minor">
            <a:schemeClr val="dk1"/>
          </a:fontRef>
        </p:style>
        <p:txBody>
          <a:bodyPr/>
          <a:lstStyle/>
          <a:p>
            <a:pPr>
              <a:lnSpc>
                <a:spcPct val="80000"/>
              </a:lnSpc>
              <a:buFont typeface="Arial" charset="0"/>
              <a:buNone/>
            </a:pPr>
            <a:r>
              <a:rPr lang="ru-RU" altLang="zh-CN" sz="1600" dirty="0" smtClean="0">
                <a:solidFill>
                  <a:srgbClr val="000000"/>
                </a:solidFill>
                <a:cs typeface="宋体"/>
              </a:rPr>
              <a:t>        </a:t>
            </a:r>
            <a:endParaRPr lang="ru-RU" altLang="zh-CN" sz="800" dirty="0" smtClean="0">
              <a:solidFill>
                <a:srgbClr val="000000"/>
              </a:solidFill>
              <a:cs typeface="宋体"/>
            </a:endParaRPr>
          </a:p>
          <a:p>
            <a:pPr>
              <a:lnSpc>
                <a:spcPct val="80000"/>
              </a:lnSpc>
              <a:buFont typeface="Arial" charset="0"/>
              <a:buNone/>
            </a:pPr>
            <a:r>
              <a:rPr lang="ru-RU" altLang="zh-CN" sz="800" dirty="0" smtClean="0">
                <a:solidFill>
                  <a:srgbClr val="000000"/>
                </a:solidFill>
                <a:cs typeface="宋体"/>
              </a:rPr>
              <a:t>              </a:t>
            </a:r>
            <a:r>
              <a:rPr lang="ru-RU" altLang="zh-CN" sz="1600" dirty="0" smtClean="0">
                <a:solidFill>
                  <a:srgbClr val="000000"/>
                </a:solidFill>
                <a:latin typeface="Times New Roman" pitchFamily="18" charset="0"/>
                <a:cs typeface="宋体"/>
              </a:rPr>
              <a:t>Понятие «олимпийский талисман» официально было утверждено МОК летом 1972 года в Мюнхене (Германия). Согласно принятому документу, талисманом может стать человек, животное или сказочное существо, которое отражает особенности культуры принимающей страны и символизирует ценности современного Олимпийского движения.</a:t>
            </a:r>
          </a:p>
        </p:txBody>
      </p:sp>
      <p:pic>
        <p:nvPicPr>
          <p:cNvPr id="37893" name="Picture 6" descr="img_1292952570">
            <a:hlinkClick r:id="rId4"/>
          </p:cNvPr>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20791921">
            <a:off x="623466" y="4017748"/>
            <a:ext cx="2160588" cy="2117725"/>
          </a:xfrm>
          <a:prstGeom prst="rect">
            <a:avLst/>
          </a:prstGeom>
          <a:solidFill>
            <a:schemeClr val="tx2">
              <a:lumMod val="20000"/>
              <a:lumOff val="80000"/>
            </a:schemeClr>
          </a:solidFill>
          <a:ln w="9525">
            <a:noFill/>
            <a:miter lim="800000"/>
            <a:headEnd/>
            <a:tailEnd/>
          </a:ln>
        </p:spPr>
      </p:pic>
      <p:pic>
        <p:nvPicPr>
          <p:cNvPr id="37898" name="Picture 14" descr="Талисманы."/>
          <p:cNvPicPr>
            <a:picLocks noChangeAspect="1" noChangeArrowheads="1"/>
          </p:cNvPicPr>
          <p:nvPr/>
        </p:nvPicPr>
        <p:blipFill>
          <a:blip r:embed="rId6" cstate="print"/>
          <a:srcRect/>
          <a:stretch>
            <a:fillRect/>
          </a:stretch>
        </p:blipFill>
        <p:spPr bwMode="auto">
          <a:xfrm>
            <a:off x="4572000" y="188640"/>
            <a:ext cx="1512168" cy="24939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7899" name="Picture 16" descr="a6681e796d08d600b578c65616a7483e"/>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588224" y="4725144"/>
            <a:ext cx="2351830" cy="1944216"/>
          </a:xfrm>
          <a:prstGeom prst="rect">
            <a:avLst/>
          </a:prstGeom>
          <a:solidFill>
            <a:schemeClr val="bg2">
              <a:lumMod val="7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901" name="Picture 19" descr="b0e34f85d798aff61e3918d9cace4b0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987221" y="188640"/>
            <a:ext cx="1612900" cy="2300288"/>
          </a:xfrm>
          <a:prstGeom prst="rect">
            <a:avLst/>
          </a:prstGeom>
          <a:solidFill>
            <a:schemeClr val="bg2">
              <a:lumMod val="7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Прямоугольник 14"/>
          <p:cNvSpPr/>
          <p:nvPr/>
        </p:nvSpPr>
        <p:spPr>
          <a:xfrm>
            <a:off x="401632" y="115888"/>
            <a:ext cx="3455988" cy="72072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ru-RU" altLang="zh-CN" sz="2400" dirty="0">
                <a:cs typeface="宋体"/>
              </a:rPr>
              <a:t>Талисманы </a:t>
            </a:r>
            <a:endParaRPr lang="ru-RU" sz="2400" dirty="0"/>
          </a:p>
        </p:txBody>
      </p:sp>
      <p:sp>
        <p:nvSpPr>
          <p:cNvPr id="16" name="Прямоугольник 15"/>
          <p:cNvSpPr/>
          <p:nvPr/>
        </p:nvSpPr>
        <p:spPr>
          <a:xfrm>
            <a:off x="406390" y="5886473"/>
            <a:ext cx="2736850" cy="75723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lnSpc>
                <a:spcPct val="80000"/>
              </a:lnSpc>
              <a:defRPr/>
            </a:pPr>
            <a:r>
              <a:rPr lang="ru-RU" altLang="zh-CN" dirty="0">
                <a:cs typeface="宋体"/>
              </a:rPr>
              <a:t> Такса </a:t>
            </a:r>
            <a:r>
              <a:rPr lang="ru-RU" altLang="zh-CN" dirty="0" err="1">
                <a:cs typeface="宋体"/>
              </a:rPr>
              <a:t>Вальди</a:t>
            </a:r>
            <a:r>
              <a:rPr lang="ru-RU" altLang="zh-CN" dirty="0">
                <a:cs typeface="宋体"/>
              </a:rPr>
              <a:t> -  первый  талисман</a:t>
            </a:r>
            <a:r>
              <a:rPr lang="en-US" altLang="zh-CN" dirty="0">
                <a:cs typeface="宋体"/>
              </a:rPr>
              <a:t>  </a:t>
            </a:r>
            <a:r>
              <a:rPr lang="ru-RU" altLang="zh-CN" dirty="0">
                <a:cs typeface="宋体"/>
              </a:rPr>
              <a:t>XX летних   игр</a:t>
            </a:r>
            <a:r>
              <a:rPr lang="en-US" altLang="zh-CN" dirty="0">
                <a:cs typeface="宋体"/>
              </a:rPr>
              <a:t>  </a:t>
            </a:r>
            <a:r>
              <a:rPr lang="ru-RU" altLang="zh-CN" dirty="0">
                <a:cs typeface="宋体"/>
              </a:rPr>
              <a:t>в </a:t>
            </a:r>
            <a:r>
              <a:rPr lang="en-US" altLang="zh-CN" dirty="0">
                <a:cs typeface="宋体"/>
              </a:rPr>
              <a:t> </a:t>
            </a:r>
            <a:r>
              <a:rPr lang="ru-RU" altLang="zh-CN" dirty="0">
                <a:cs typeface="宋体"/>
              </a:rPr>
              <a:t>Мюнхене 1972 г.</a:t>
            </a:r>
            <a:r>
              <a:rPr lang="en-US" altLang="zh-CN" dirty="0">
                <a:cs typeface="宋体"/>
              </a:rPr>
              <a:t>                                                                                                                                                                                                                        </a:t>
            </a:r>
            <a:endParaRPr lang="ru-RU" dirty="0"/>
          </a:p>
        </p:txBody>
      </p:sp>
      <p:sp>
        <p:nvSpPr>
          <p:cNvPr id="17" name="Скругленный прямоугольник 16"/>
          <p:cNvSpPr/>
          <p:nvPr/>
        </p:nvSpPr>
        <p:spPr>
          <a:xfrm>
            <a:off x="4286248" y="2636912"/>
            <a:ext cx="2160240" cy="108012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t>Мишка – </a:t>
            </a:r>
          </a:p>
          <a:p>
            <a:pPr algn="ctr">
              <a:defRPr/>
            </a:pPr>
            <a:r>
              <a:rPr lang="ru-RU" dirty="0"/>
              <a:t> Игры </a:t>
            </a:r>
            <a:r>
              <a:rPr lang="en-US" dirty="0"/>
              <a:t>XXII</a:t>
            </a:r>
            <a:r>
              <a:rPr lang="ru-RU" dirty="0"/>
              <a:t> летней  Олимпиады 1980 , Москва</a:t>
            </a:r>
          </a:p>
        </p:txBody>
      </p:sp>
      <p:sp>
        <p:nvSpPr>
          <p:cNvPr id="18" name="Скругленный прямоугольник 17"/>
          <p:cNvSpPr/>
          <p:nvPr/>
        </p:nvSpPr>
        <p:spPr>
          <a:xfrm>
            <a:off x="6732240" y="2276872"/>
            <a:ext cx="2123728" cy="11521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t>Орленок Сэм- </a:t>
            </a:r>
          </a:p>
          <a:p>
            <a:pPr algn="ctr">
              <a:defRPr/>
            </a:pPr>
            <a:r>
              <a:rPr lang="ru-RU" dirty="0"/>
              <a:t>Игры XXIII летней</a:t>
            </a:r>
          </a:p>
          <a:p>
            <a:pPr algn="ctr">
              <a:defRPr/>
            </a:pPr>
            <a:r>
              <a:rPr lang="ru-RU" dirty="0"/>
              <a:t>Олимпиады 1984,</a:t>
            </a:r>
          </a:p>
          <a:p>
            <a:pPr algn="ctr">
              <a:defRPr/>
            </a:pPr>
            <a:r>
              <a:rPr lang="ru-RU" dirty="0"/>
              <a:t> Лос-Анджелес</a:t>
            </a:r>
          </a:p>
        </p:txBody>
      </p:sp>
      <p:pic>
        <p:nvPicPr>
          <p:cNvPr id="37896" name="Picture 11" descr="Images_Os_ms2004sm">
            <a:hlinkClick r:id="rId9"/>
          </p:cNvPr>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4355976" y="3789040"/>
            <a:ext cx="1954503" cy="1728192"/>
          </a:xfrm>
          <a:prstGeom prst="rect">
            <a:avLst/>
          </a:prstGeom>
          <a:solidFill>
            <a:schemeClr val="bg2">
              <a:lumMod val="7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Скругленный прямоугольник 18"/>
          <p:cNvSpPr/>
          <p:nvPr/>
        </p:nvSpPr>
        <p:spPr>
          <a:xfrm>
            <a:off x="4211960" y="5544377"/>
            <a:ext cx="2267744" cy="11521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ru-RU" dirty="0"/>
              <a:t>Античные куклы </a:t>
            </a:r>
            <a:r>
              <a:rPr lang="ru-RU" dirty="0" err="1"/>
              <a:t>Фивос</a:t>
            </a:r>
            <a:r>
              <a:rPr lang="ru-RU" dirty="0"/>
              <a:t>  - Игры XXVIII летней Олимпиады 2004, Афины</a:t>
            </a:r>
          </a:p>
        </p:txBody>
      </p:sp>
      <p:sp>
        <p:nvSpPr>
          <p:cNvPr id="20" name="Скругленный прямоугольник 19"/>
          <p:cNvSpPr/>
          <p:nvPr/>
        </p:nvSpPr>
        <p:spPr>
          <a:xfrm>
            <a:off x="6516216" y="3717032"/>
            <a:ext cx="2304256" cy="108012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t>Енот </a:t>
            </a:r>
            <a:r>
              <a:rPr lang="ru-RU" dirty="0" err="1"/>
              <a:t>Рони</a:t>
            </a:r>
            <a:r>
              <a:rPr lang="ru-RU" dirty="0"/>
              <a:t> -</a:t>
            </a:r>
          </a:p>
          <a:p>
            <a:pPr algn="ctr">
              <a:defRPr/>
            </a:pPr>
            <a:r>
              <a:rPr lang="ru-RU" dirty="0"/>
              <a:t>Игры XIII зимней Олимпиады 1980, Лейк-Плэсид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7892">
                                            <p:bg/>
                                          </p:spTgt>
                                        </p:tgtEl>
                                        <p:attrNameLst>
                                          <p:attrName>style.visibility</p:attrName>
                                        </p:attrNameLst>
                                      </p:cBhvr>
                                      <p:to>
                                        <p:strVal val="visible"/>
                                      </p:to>
                                    </p:set>
                                    <p:animEffect transition="in" filter="circle(out)">
                                      <p:cBhvr>
                                        <p:cTn id="10" dur="2000"/>
                                        <p:tgtEl>
                                          <p:spTgt spid="37892">
                                            <p:bg/>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animEffect transition="in" filter="circle(out)">
                                      <p:cBhvr>
                                        <p:cTn id="13" dur="2000"/>
                                        <p:tgtEl>
                                          <p:spTgt spid="37892">
                                            <p:txEl>
                                              <p:pRg st="0" end="0"/>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7892">
                                            <p:txEl>
                                              <p:pRg st="1" end="1"/>
                                            </p:txEl>
                                          </p:spTgt>
                                        </p:tgtEl>
                                        <p:attrNameLst>
                                          <p:attrName>style.visibility</p:attrName>
                                        </p:attrNameLst>
                                      </p:cBhvr>
                                      <p:to>
                                        <p:strVal val="visible"/>
                                      </p:to>
                                    </p:set>
                                    <p:animEffect transition="in" filter="circle(out)">
                                      <p:cBhvr>
                                        <p:cTn id="16" dur="2000"/>
                                        <p:tgtEl>
                                          <p:spTgt spid="37892">
                                            <p:txEl>
                                              <p:pRg st="1" end="1"/>
                                            </p:txEl>
                                          </p:spTgt>
                                        </p:tgtEl>
                                      </p:cBhvr>
                                    </p:animEffect>
                                  </p:childTnLst>
                                </p:cTn>
                              </p:par>
                              <p:par>
                                <p:cTn id="17" presetID="6" presetClass="entr" presetSubtype="32" fill="hold" nodeType="with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circle(out)">
                                      <p:cBhvr>
                                        <p:cTn id="19" dur="2000"/>
                                        <p:tgtEl>
                                          <p:spTgt spid="3789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2000"/>
                                        <p:tgtEl>
                                          <p:spTgt spid="16"/>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37898"/>
                                        </p:tgtEl>
                                        <p:attrNameLst>
                                          <p:attrName>style.visibility</p:attrName>
                                        </p:attrNameLst>
                                      </p:cBhvr>
                                      <p:to>
                                        <p:strVal val="visible"/>
                                      </p:to>
                                    </p:set>
                                    <p:animEffect transition="in" filter="strips(downLeft)">
                                      <p:cBhvr>
                                        <p:cTn id="26" dur="2000"/>
                                        <p:tgtEl>
                                          <p:spTgt spid="37898"/>
                                        </p:tgtEl>
                                      </p:cBhvr>
                                    </p:animEffect>
                                  </p:childTnLst>
                                </p:cTn>
                              </p:par>
                              <p:par>
                                <p:cTn id="27" presetID="18" presetClass="entr" presetSubtype="1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2000"/>
                                        <p:tgtEl>
                                          <p:spTgt spid="17"/>
                                        </p:tgtEl>
                                      </p:cBhvr>
                                    </p:animEffect>
                                  </p:childTnLst>
                                </p:cTn>
                              </p:par>
                              <p:par>
                                <p:cTn id="30" presetID="18" presetClass="entr" presetSubtype="12" fill="hold" nodeType="withEffect">
                                  <p:stCondLst>
                                    <p:cond delay="0"/>
                                  </p:stCondLst>
                                  <p:childTnLst>
                                    <p:set>
                                      <p:cBhvr>
                                        <p:cTn id="31" dur="1" fill="hold">
                                          <p:stCondLst>
                                            <p:cond delay="0"/>
                                          </p:stCondLst>
                                        </p:cTn>
                                        <p:tgtEl>
                                          <p:spTgt spid="37901"/>
                                        </p:tgtEl>
                                        <p:attrNameLst>
                                          <p:attrName>style.visibility</p:attrName>
                                        </p:attrNameLst>
                                      </p:cBhvr>
                                      <p:to>
                                        <p:strVal val="visible"/>
                                      </p:to>
                                    </p:set>
                                    <p:animEffect transition="in" filter="strips(downLeft)">
                                      <p:cBhvr>
                                        <p:cTn id="32" dur="2000"/>
                                        <p:tgtEl>
                                          <p:spTgt spid="37901"/>
                                        </p:tgtEl>
                                      </p:cBhvr>
                                    </p:animEffect>
                                  </p:childTnLst>
                                </p:cTn>
                              </p:par>
                              <p:par>
                                <p:cTn id="33" presetID="18"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2000"/>
                                        <p:tgtEl>
                                          <p:spTgt spid="18"/>
                                        </p:tgtEl>
                                      </p:cBhvr>
                                    </p:animEffect>
                                  </p:childTnLst>
                                </p:cTn>
                              </p:par>
                              <p:par>
                                <p:cTn id="36" presetID="18" presetClass="entr" presetSubtype="12" fill="hold" nodeType="withEffect">
                                  <p:stCondLst>
                                    <p:cond delay="0"/>
                                  </p:stCondLst>
                                  <p:childTnLst>
                                    <p:set>
                                      <p:cBhvr>
                                        <p:cTn id="37" dur="1" fill="hold">
                                          <p:stCondLst>
                                            <p:cond delay="0"/>
                                          </p:stCondLst>
                                        </p:cTn>
                                        <p:tgtEl>
                                          <p:spTgt spid="37896"/>
                                        </p:tgtEl>
                                        <p:attrNameLst>
                                          <p:attrName>style.visibility</p:attrName>
                                        </p:attrNameLst>
                                      </p:cBhvr>
                                      <p:to>
                                        <p:strVal val="visible"/>
                                      </p:to>
                                    </p:set>
                                    <p:animEffect transition="in" filter="strips(downLeft)">
                                      <p:cBhvr>
                                        <p:cTn id="38" dur="2000"/>
                                        <p:tgtEl>
                                          <p:spTgt spid="37896"/>
                                        </p:tgtEl>
                                      </p:cBhvr>
                                    </p:animEffect>
                                  </p:childTnLst>
                                </p:cTn>
                              </p:par>
                              <p:par>
                                <p:cTn id="39" presetID="18" presetClass="entr" presetSubtype="12"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trips(downLeft)">
                                      <p:cBhvr>
                                        <p:cTn id="41" dur="2000"/>
                                        <p:tgtEl>
                                          <p:spTgt spid="20"/>
                                        </p:tgtEl>
                                      </p:cBhvr>
                                    </p:animEffect>
                                  </p:childTnLst>
                                </p:cTn>
                              </p:par>
                              <p:par>
                                <p:cTn id="42" presetID="18" presetClass="entr" presetSubtype="12"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downLeft)">
                                      <p:cBhvr>
                                        <p:cTn id="44" dur="2000"/>
                                        <p:tgtEl>
                                          <p:spTgt spid="19"/>
                                        </p:tgtEl>
                                      </p:cBhvr>
                                    </p:animEffect>
                                  </p:childTnLst>
                                </p:cTn>
                              </p:par>
                              <p:par>
                                <p:cTn id="45" presetID="18" presetClass="entr" presetSubtype="12" fill="hold" nodeType="withEffect">
                                  <p:stCondLst>
                                    <p:cond delay="0"/>
                                  </p:stCondLst>
                                  <p:childTnLst>
                                    <p:set>
                                      <p:cBhvr>
                                        <p:cTn id="46" dur="1" fill="hold">
                                          <p:stCondLst>
                                            <p:cond delay="0"/>
                                          </p:stCondLst>
                                        </p:cTn>
                                        <p:tgtEl>
                                          <p:spTgt spid="37899"/>
                                        </p:tgtEl>
                                        <p:attrNameLst>
                                          <p:attrName>style.visibility</p:attrName>
                                        </p:attrNameLst>
                                      </p:cBhvr>
                                      <p:to>
                                        <p:strVal val="visible"/>
                                      </p:to>
                                    </p:set>
                                    <p:animEffect transition="in" filter="strips(downLeft)">
                                      <p:cBhvr>
                                        <p:cTn id="47" dur="20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golub83"/>
          <p:cNvPicPr>
            <a:picLocks noChangeAspect="1" noChangeArrowheads="1"/>
          </p:cNvPicPr>
          <p:nvPr/>
        </p:nvPicPr>
        <p:blipFill>
          <a:blip r:embed="rId2" cstate="print"/>
          <a:srcRect/>
          <a:stretch>
            <a:fillRect/>
          </a:stretch>
        </p:blipFill>
        <p:spPr bwMode="auto">
          <a:xfrm>
            <a:off x="0" y="11113"/>
            <a:ext cx="9144000" cy="6846887"/>
          </a:xfrm>
          <a:prstGeom prst="rect">
            <a:avLst/>
          </a:prstGeom>
          <a:noFill/>
          <a:ln w="9525">
            <a:noFill/>
            <a:miter lim="800000"/>
            <a:headEnd/>
            <a:tailEnd/>
          </a:ln>
        </p:spPr>
      </p:pic>
      <p:sp>
        <p:nvSpPr>
          <p:cNvPr id="37890" name="Заголовок 4"/>
          <p:cNvSpPr>
            <a:spLocks noGrp="1"/>
          </p:cNvSpPr>
          <p:nvPr>
            <p:ph type="title"/>
          </p:nvPr>
        </p:nvSpPr>
        <p:spPr>
          <a:xfrm>
            <a:off x="395536" y="188640"/>
            <a:ext cx="8229600" cy="1224136"/>
          </a:xfrm>
        </p:spPr>
        <p:style>
          <a:lnRef idx="0">
            <a:schemeClr val="accent1"/>
          </a:lnRef>
          <a:fillRef idx="3">
            <a:schemeClr val="accent1"/>
          </a:fillRef>
          <a:effectRef idx="3">
            <a:schemeClr val="accent1"/>
          </a:effectRef>
          <a:fontRef idx="minor">
            <a:schemeClr val="lt1"/>
          </a:fontRef>
        </p:style>
        <p:txBody>
          <a:bodyPr/>
          <a:lstStyle/>
          <a:p>
            <a:pPr>
              <a:defRPr/>
            </a:pPr>
            <a:r>
              <a:rPr lang="ru-RU" sz="4000" dirty="0" smtClean="0">
                <a:solidFill>
                  <a:schemeClr val="accent1">
                    <a:lumMod val="20000"/>
                    <a:lumOff val="80000"/>
                  </a:schemeClr>
                </a:solidFill>
              </a:rPr>
              <a:t>Раздел </a:t>
            </a:r>
            <a:r>
              <a:rPr lang="en-US" sz="4000" dirty="0" smtClean="0">
                <a:solidFill>
                  <a:schemeClr val="accent1">
                    <a:lumMod val="20000"/>
                    <a:lumOff val="80000"/>
                  </a:schemeClr>
                </a:solidFill>
              </a:rPr>
              <a:t>III</a:t>
            </a:r>
            <a:r>
              <a:rPr lang="ru-RU" sz="4000" dirty="0" smtClean="0">
                <a:solidFill>
                  <a:schemeClr val="accent1">
                    <a:lumMod val="20000"/>
                    <a:lumOff val="80000"/>
                  </a:schemeClr>
                </a:solidFill>
              </a:rPr>
              <a:t>:</a:t>
            </a:r>
            <a:r>
              <a:rPr lang="en-US" sz="4000" dirty="0" smtClean="0">
                <a:solidFill>
                  <a:schemeClr val="accent1">
                    <a:lumMod val="20000"/>
                    <a:lumOff val="80000"/>
                  </a:schemeClr>
                </a:solidFill>
              </a:rPr>
              <a:t/>
            </a:r>
            <a:br>
              <a:rPr lang="en-US" sz="4000" dirty="0" smtClean="0">
                <a:solidFill>
                  <a:schemeClr val="accent1">
                    <a:lumMod val="20000"/>
                    <a:lumOff val="80000"/>
                  </a:schemeClr>
                </a:solidFill>
              </a:rPr>
            </a:br>
            <a:r>
              <a:rPr lang="ru-RU" sz="4000" dirty="0" smtClean="0">
                <a:solidFill>
                  <a:schemeClr val="accent1">
                    <a:lumMod val="20000"/>
                    <a:lumOff val="80000"/>
                  </a:schemeClr>
                </a:solidFill>
              </a:rPr>
              <a:t>Олимпийское движение в России</a:t>
            </a:r>
          </a:p>
        </p:txBody>
      </p:sp>
      <p:sp>
        <p:nvSpPr>
          <p:cNvPr id="10" name="Текст 9"/>
          <p:cNvSpPr>
            <a:spLocks noGrp="1"/>
          </p:cNvSpPr>
          <p:nvPr>
            <p:ph type="body" sz="half" idx="1"/>
          </p:nvPr>
        </p:nvSpPr>
        <p:spPr>
          <a:xfrm>
            <a:off x="412459" y="5937097"/>
            <a:ext cx="3434144" cy="492299"/>
          </a:xfrm>
        </p:spPr>
        <p:style>
          <a:lnRef idx="0">
            <a:schemeClr val="accent1"/>
          </a:lnRef>
          <a:fillRef idx="3">
            <a:schemeClr val="accent1"/>
          </a:fillRef>
          <a:effectRef idx="3">
            <a:schemeClr val="accent1"/>
          </a:effectRef>
          <a:fontRef idx="minor">
            <a:schemeClr val="lt1"/>
          </a:fontRef>
        </p:style>
        <p:txBody>
          <a:bodyPr/>
          <a:lstStyle/>
          <a:p>
            <a:pPr>
              <a:buFont typeface="Arial" charset="0"/>
              <a:buNone/>
              <a:defRPr/>
            </a:pPr>
            <a:r>
              <a:rPr lang="ru-RU" sz="1600" dirty="0" smtClean="0"/>
              <a:t>Э. </a:t>
            </a:r>
            <a:r>
              <a:rPr lang="ru-RU" sz="1600" dirty="0" err="1" smtClean="0"/>
              <a:t>Вигилиус</a:t>
            </a:r>
            <a:r>
              <a:rPr lang="ru-RU" sz="1600" dirty="0" smtClean="0"/>
              <a:t>. Портрет Екатерины </a:t>
            </a:r>
            <a:r>
              <a:rPr lang="en-US" sz="1600" dirty="0" smtClean="0"/>
              <a:t>II</a:t>
            </a:r>
            <a:r>
              <a:rPr lang="ru-RU" dirty="0" smtClean="0"/>
              <a:t/>
            </a:r>
            <a:br>
              <a:rPr lang="ru-RU" dirty="0" smtClean="0"/>
            </a:br>
            <a:endParaRPr lang="ru-RU" dirty="0"/>
          </a:p>
        </p:txBody>
      </p:sp>
      <p:sp>
        <p:nvSpPr>
          <p:cNvPr id="37896" name="Содержимое 10"/>
          <p:cNvSpPr>
            <a:spLocks noGrp="1"/>
          </p:cNvSpPr>
          <p:nvPr>
            <p:ph sz="half" idx="2"/>
          </p:nvPr>
        </p:nvSpPr>
        <p:spPr>
          <a:xfrm>
            <a:off x="4107149" y="1513270"/>
            <a:ext cx="4679950" cy="4967287"/>
          </a:xfrm>
        </p:spPr>
        <p:txBody>
          <a:bodyPr/>
          <a:lstStyle/>
          <a:p>
            <a:pPr>
              <a:spcBef>
                <a:spcPct val="0"/>
              </a:spcBef>
              <a:buFont typeface="Arial" charset="0"/>
              <a:buNone/>
            </a:pPr>
            <a:r>
              <a:rPr lang="ru-RU" sz="1600" dirty="0" smtClean="0"/>
              <a:t>        </a:t>
            </a:r>
            <a:r>
              <a:rPr lang="ru-RU" sz="1800" dirty="0" smtClean="0"/>
              <a:t>Еще в XV веке на Руси появился древнеславянский  перевод сочинений философа Дионисия </a:t>
            </a:r>
            <a:r>
              <a:rPr lang="ru-RU" sz="1800" dirty="0" err="1" smtClean="0"/>
              <a:t>Ареопагита</a:t>
            </a:r>
            <a:r>
              <a:rPr lang="ru-RU" sz="1800" dirty="0" smtClean="0"/>
              <a:t>, в котором содержались сведения о древнегреческих Олимпийских играх.</a:t>
            </a:r>
          </a:p>
          <a:p>
            <a:pPr>
              <a:spcBef>
                <a:spcPct val="0"/>
              </a:spcBef>
              <a:buFont typeface="Arial" charset="0"/>
              <a:buNone/>
            </a:pPr>
            <a:r>
              <a:rPr lang="ru-RU" sz="1800" dirty="0" smtClean="0"/>
              <a:t>       Проведение праздников, подобных олимпийским, стало возможным на Руси при Екатерине II, когда она  в 1766 г. устроила в Санкт-Петербурге своеобразный турнир, состоящий из состязаний в верховой езде и демонстрации костюмов. Победители турниров награждались  медалями с надписью: «С </a:t>
            </a:r>
            <a:r>
              <a:rPr lang="ru-RU" sz="1800" dirty="0" err="1" smtClean="0"/>
              <a:t>алфеевых</a:t>
            </a:r>
            <a:r>
              <a:rPr lang="ru-RU" sz="1800" dirty="0" smtClean="0"/>
              <a:t> на невские берега», подчеркивая прямую связь между древними Олимпийскими  играми,  проходившими  в долине реки </a:t>
            </a:r>
            <a:r>
              <a:rPr lang="ru-RU" sz="1800" dirty="0" err="1" smtClean="0"/>
              <a:t>Алфей</a:t>
            </a:r>
            <a:r>
              <a:rPr lang="ru-RU" sz="1800" dirty="0" smtClean="0"/>
              <a:t>  и турнирами в Санкт-Петербурге.</a:t>
            </a:r>
          </a:p>
          <a:p>
            <a:endParaRPr lang="ru-RU" sz="1800" dirty="0" smtClean="0"/>
          </a:p>
        </p:txBody>
      </p:sp>
      <p:pic>
        <p:nvPicPr>
          <p:cNvPr id="8194" name="Picture 2" descr="Portret.Ekateriny.II.verhom - Эриксен Вигилиус "/>
          <p:cNvPicPr>
            <a:picLocks noChangeAspect="1" noChangeArrowheads="1"/>
          </p:cNvPicPr>
          <p:nvPr/>
        </p:nvPicPr>
        <p:blipFill>
          <a:blip r:embed="rId3" cstate="email"/>
          <a:srcRect/>
          <a:stretch>
            <a:fillRect/>
          </a:stretch>
        </p:blipFill>
        <p:spPr bwMode="auto">
          <a:xfrm>
            <a:off x="428596" y="1709585"/>
            <a:ext cx="3324698" cy="3675956"/>
          </a:xfrm>
          <a:prstGeom prst="rect">
            <a:avLst/>
          </a:prstGeom>
          <a:solidFill>
            <a:srgbClr val="FFFFFF">
              <a:shade val="85000"/>
            </a:srgbClr>
          </a:solidFill>
          <a:ln w="88900" cap="sq">
            <a:solidFill>
              <a:srgbClr val="C495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out)">
                                      <p:cBhvr>
                                        <p:cTn id="7" dur="2000"/>
                                        <p:tgtEl>
                                          <p:spTgt spid="3789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7896">
                                            <p:txEl>
                                              <p:pRg st="0" end="0"/>
                                            </p:txEl>
                                          </p:spTgt>
                                        </p:tgtEl>
                                        <p:attrNameLst>
                                          <p:attrName>style.visibility</p:attrName>
                                        </p:attrNameLst>
                                      </p:cBhvr>
                                      <p:to>
                                        <p:strVal val="visible"/>
                                      </p:to>
                                    </p:set>
                                    <p:animEffect transition="in" filter="box(out)">
                                      <p:cBhvr>
                                        <p:cTn id="10" dur="2000"/>
                                        <p:tgtEl>
                                          <p:spTgt spid="37896">
                                            <p:txEl>
                                              <p:pRg st="0" end="0"/>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7896">
                                            <p:txEl>
                                              <p:pRg st="1" end="1"/>
                                            </p:txEl>
                                          </p:spTgt>
                                        </p:tgtEl>
                                        <p:attrNameLst>
                                          <p:attrName>style.visibility</p:attrName>
                                        </p:attrNameLst>
                                      </p:cBhvr>
                                      <p:to>
                                        <p:strVal val="visible"/>
                                      </p:to>
                                    </p:set>
                                    <p:animEffect transition="in" filter="box(out)">
                                      <p:cBhvr>
                                        <p:cTn id="13" dur="2000"/>
                                        <p:tgtEl>
                                          <p:spTgt spid="37896">
                                            <p:txEl>
                                              <p:pRg st="1" end="1"/>
                                            </p:txEl>
                                          </p:spTgt>
                                        </p:tgtEl>
                                      </p:cBhvr>
                                    </p:animEffect>
                                  </p:childTnLst>
                                </p:cTn>
                              </p:par>
                            </p:childTnLst>
                          </p:cTn>
                        </p:par>
                        <p:par>
                          <p:cTn id="14" fill="hold">
                            <p:stCondLst>
                              <p:cond delay="2000"/>
                            </p:stCondLst>
                            <p:childTnLst>
                              <p:par>
                                <p:cTn id="15" presetID="5" presetClass="entr" presetSubtype="5"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heckerboard(down)">
                                      <p:cBhvr>
                                        <p:cTn id="17" dur="2000"/>
                                        <p:tgtEl>
                                          <p:spTgt spid="8194"/>
                                        </p:tgtEl>
                                      </p:cBhvr>
                                    </p:animEffect>
                                  </p:childTnLst>
                                </p:cTn>
                              </p:par>
                              <p:par>
                                <p:cTn id="18" presetID="39" presetClass="entr" presetSubtype="0" accel="100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olub83"/>
          <p:cNvPicPr>
            <a:picLocks noChangeAspect="1" noChangeArrowheads="1"/>
          </p:cNvPicPr>
          <p:nvPr/>
        </p:nvPicPr>
        <p:blipFill>
          <a:blip r:embed="rId2" cstate="print"/>
          <a:srcRect/>
          <a:stretch>
            <a:fillRect/>
          </a:stretch>
        </p:blipFill>
        <p:spPr bwMode="auto">
          <a:xfrm>
            <a:off x="0" y="-32955"/>
            <a:ext cx="9144000" cy="6846887"/>
          </a:xfrm>
          <a:prstGeom prst="rect">
            <a:avLst/>
          </a:prstGeom>
          <a:noFill/>
          <a:ln w="9525">
            <a:solidFill>
              <a:schemeClr val="bg1">
                <a:lumMod val="85000"/>
              </a:schemeClr>
            </a:solidFill>
            <a:miter lim="800000"/>
            <a:headEnd/>
            <a:tailEnd/>
          </a:ln>
        </p:spPr>
      </p:pic>
      <p:pic>
        <p:nvPicPr>
          <p:cNvPr id="46082" name="Picture 2" descr="http://school20-gb.narod.ru/img3A.jpg"/>
          <p:cNvPicPr>
            <a:picLocks noChangeAspect="1" noChangeArrowheads="1"/>
          </p:cNvPicPr>
          <p:nvPr/>
        </p:nvPicPr>
        <p:blipFill>
          <a:blip r:embed="rId3" cstate="email"/>
          <a:srcRect/>
          <a:stretch>
            <a:fillRect/>
          </a:stretch>
        </p:blipFill>
        <p:spPr bwMode="auto">
          <a:xfrm>
            <a:off x="323528" y="188640"/>
            <a:ext cx="3336369" cy="4003645"/>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Скругленный прямоугольник 9"/>
          <p:cNvSpPr/>
          <p:nvPr/>
        </p:nvSpPr>
        <p:spPr>
          <a:xfrm>
            <a:off x="5445609" y="4076700"/>
            <a:ext cx="3566187" cy="15843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sz="800" dirty="0"/>
          </a:p>
          <a:p>
            <a:pPr algn="ctr">
              <a:defRPr/>
            </a:pPr>
            <a:r>
              <a:rPr lang="ru-RU" sz="1400" dirty="0"/>
              <a:t>Лесгафт П.Ф.- выдающийся ученый начала ХХ века основатель русской оригинальной системы физического воспитания много внимания уделял древним Олимпийским играм. В своих  работах он отмечал их важное значение для эстетического и нравственного воспитания молодежи</a:t>
            </a:r>
          </a:p>
          <a:p>
            <a:pPr algn="ctr">
              <a:defRPr/>
            </a:pPr>
            <a:endParaRPr lang="ru-RU" sz="1400" dirty="0"/>
          </a:p>
        </p:txBody>
      </p:sp>
      <p:pic>
        <p:nvPicPr>
          <p:cNvPr id="38916" name="Picture 3" descr="G:\Олимпиада\олимпийские игры\12485[1].gif"/>
          <p:cNvPicPr>
            <a:picLocks noChangeAspect="1" noChangeArrowheads="1"/>
          </p:cNvPicPr>
          <p:nvPr/>
        </p:nvPicPr>
        <p:blipFill>
          <a:blip r:embed="rId4" cstate="print"/>
          <a:srcRect/>
          <a:stretch>
            <a:fillRect/>
          </a:stretch>
        </p:blipFill>
        <p:spPr bwMode="auto">
          <a:xfrm>
            <a:off x="3923928" y="4005064"/>
            <a:ext cx="1428750" cy="2276475"/>
          </a:xfrm>
          <a:prstGeom prst="rect">
            <a:avLst/>
          </a:prstGeom>
          <a:noFill/>
          <a:ln w="9525">
            <a:noFill/>
            <a:miter lim="800000"/>
            <a:headEnd/>
            <a:tailEnd/>
          </a:ln>
        </p:spPr>
      </p:pic>
      <p:pic>
        <p:nvPicPr>
          <p:cNvPr id="38917" name="Picture 4" descr="G:\Олимпиада\олимпийские игры\2510162[1].jpg"/>
          <p:cNvPicPr>
            <a:picLocks noChangeAspect="1" noChangeArrowheads="1"/>
          </p:cNvPicPr>
          <p:nvPr/>
        </p:nvPicPr>
        <p:blipFill>
          <a:blip r:embed="rId5" cstate="email"/>
          <a:srcRect/>
          <a:stretch>
            <a:fillRect/>
          </a:stretch>
        </p:blipFill>
        <p:spPr bwMode="auto">
          <a:xfrm>
            <a:off x="261842" y="3644900"/>
            <a:ext cx="1730375" cy="2251075"/>
          </a:xfrm>
          <a:prstGeom prst="rect">
            <a:avLst/>
          </a:prstGeom>
          <a:noFill/>
          <a:ln w="9525">
            <a:noFill/>
            <a:miter lim="800000"/>
            <a:headEnd/>
            <a:tailEnd/>
          </a:ln>
        </p:spPr>
      </p:pic>
      <p:sp>
        <p:nvSpPr>
          <p:cNvPr id="13" name="Скругленный прямоугольник 12"/>
          <p:cNvSpPr/>
          <p:nvPr/>
        </p:nvSpPr>
        <p:spPr>
          <a:xfrm>
            <a:off x="239808" y="5885262"/>
            <a:ext cx="4033838" cy="90805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Эта книга о людях с сильным характером и огромной волей - участниках Олимпийских игр, чемпионатов мира и других спортивных состязаний</a:t>
            </a:r>
          </a:p>
        </p:txBody>
      </p:sp>
      <p:sp>
        <p:nvSpPr>
          <p:cNvPr id="38919" name="Прямоугольник 11"/>
          <p:cNvSpPr>
            <a:spLocks noChangeArrowheads="1"/>
          </p:cNvSpPr>
          <p:nvPr/>
        </p:nvSpPr>
        <p:spPr bwMode="auto">
          <a:xfrm>
            <a:off x="1979613" y="4177095"/>
            <a:ext cx="2016125" cy="1754187"/>
          </a:xfrm>
          <a:prstGeom prst="rect">
            <a:avLst/>
          </a:prstGeom>
          <a:noFill/>
          <a:ln w="9525">
            <a:noFill/>
            <a:miter lim="800000"/>
            <a:headEnd/>
            <a:tailEnd/>
          </a:ln>
        </p:spPr>
        <p:txBody>
          <a:bodyPr>
            <a:spAutoFit/>
          </a:bodyPr>
          <a:lstStyle/>
          <a:p>
            <a:r>
              <a:rPr lang="ru-RU" sz="1200" dirty="0" err="1"/>
              <a:t>Дадыгин</a:t>
            </a:r>
            <a:r>
              <a:rPr lang="ru-RU" sz="1200" dirty="0"/>
              <a:t>, Сергей Викторович.</a:t>
            </a:r>
          </a:p>
          <a:p>
            <a:r>
              <a:rPr lang="ru-RU" sz="1200" dirty="0"/>
              <a:t>Богатыри земли российской / Сергей Викторович </a:t>
            </a:r>
            <a:r>
              <a:rPr lang="ru-RU" sz="1200" dirty="0" err="1"/>
              <a:t>Дадыгин</a:t>
            </a:r>
            <a:r>
              <a:rPr lang="ru-RU" sz="1200" dirty="0"/>
              <a:t>, М. В. Маслов. – М. : Просвещение, 2005. – 95с. : ил. – (Я живу в России!).</a:t>
            </a:r>
          </a:p>
        </p:txBody>
      </p:sp>
      <p:sp>
        <p:nvSpPr>
          <p:cNvPr id="38920" name="Прямоугольник 10"/>
          <p:cNvSpPr>
            <a:spLocks noChangeArrowheads="1"/>
          </p:cNvSpPr>
          <p:nvPr/>
        </p:nvSpPr>
        <p:spPr bwMode="auto">
          <a:xfrm>
            <a:off x="5435600" y="5657850"/>
            <a:ext cx="3708400" cy="1384300"/>
          </a:xfrm>
          <a:prstGeom prst="rect">
            <a:avLst/>
          </a:prstGeom>
          <a:noFill/>
          <a:ln w="9525">
            <a:noFill/>
            <a:miter lim="800000"/>
            <a:headEnd/>
            <a:tailEnd/>
          </a:ln>
        </p:spPr>
        <p:txBody>
          <a:bodyPr>
            <a:spAutoFit/>
          </a:bodyPr>
          <a:lstStyle/>
          <a:p>
            <a:r>
              <a:rPr lang="ru-RU" sz="1200"/>
              <a:t>Лесгафт, П. Ф.</a:t>
            </a:r>
          </a:p>
          <a:p>
            <a:r>
              <a:rPr lang="ru-RU" sz="1200"/>
              <a:t>Психология нравственного и физического воспитания : избранные психологические труды / П. Ф. Лесгафт : под ред. М. П. Ивановой. – М. ; Институт практической психологии ; Воронеж : МОДЭК, 1998. – 410с. – (Психология отечества).</a:t>
            </a:r>
          </a:p>
          <a:p>
            <a:endParaRPr lang="ru-RU" sz="1200"/>
          </a:p>
        </p:txBody>
      </p:sp>
      <p:sp>
        <p:nvSpPr>
          <p:cNvPr id="38921" name="Прямоугольник 6"/>
          <p:cNvSpPr>
            <a:spLocks noChangeArrowheads="1"/>
          </p:cNvSpPr>
          <p:nvPr/>
        </p:nvSpPr>
        <p:spPr bwMode="auto">
          <a:xfrm>
            <a:off x="4356100" y="0"/>
            <a:ext cx="4572000" cy="4278094"/>
          </a:xfrm>
          <a:prstGeom prst="rect">
            <a:avLst/>
          </a:prstGeom>
          <a:noFill/>
          <a:ln w="9525">
            <a:noFill/>
            <a:miter lim="800000"/>
            <a:headEnd/>
            <a:tailEnd/>
          </a:ln>
        </p:spPr>
        <p:txBody>
          <a:bodyPr>
            <a:spAutoFit/>
          </a:bodyPr>
          <a:lstStyle/>
          <a:p>
            <a:pPr rtl="1"/>
            <a:r>
              <a:rPr lang="ru-RU" sz="1600" dirty="0"/>
              <a:t>Но участие российских спортсменов в полноценных Олимпийских играх произошло лишь в 1908 г. в Лондоне на </a:t>
            </a:r>
            <a:r>
              <a:rPr lang="en-US" sz="1600" dirty="0"/>
              <a:t>IV </a:t>
            </a:r>
            <a:r>
              <a:rPr lang="ru-RU" sz="1600" dirty="0"/>
              <a:t>летних играх современности. Делегация состояла из 8 человек. Первым русским чемпионом стал фигурист Н. </a:t>
            </a:r>
            <a:r>
              <a:rPr lang="ru-RU" sz="1600" dirty="0" err="1"/>
              <a:t>Панин-Коломенкин</a:t>
            </a:r>
            <a:r>
              <a:rPr lang="ru-RU" sz="1600" dirty="0"/>
              <a:t>. Борцы А. Петров и Н. Орлов были удостоены серебряных медалей. Команда  России впервые официально принимала участие на Играх </a:t>
            </a:r>
            <a:r>
              <a:rPr lang="en-US" sz="1600" dirty="0"/>
              <a:t>V</a:t>
            </a:r>
            <a:r>
              <a:rPr lang="ru-RU" sz="1600" dirty="0"/>
              <a:t> Олимпиады в 1912 г. На соревнования в Стокгольм поехало 170 спортсменов, выступавших во всех разделах олимпийской программы. Результаты оказались скромными: две серебряные и две бронзовые награды и предпоследнее </a:t>
            </a:r>
            <a:r>
              <a:rPr lang="ru-RU" sz="1600" dirty="0" smtClean="0"/>
              <a:t>место в</a:t>
            </a:r>
            <a:r>
              <a:rPr lang="en-US" sz="1600" dirty="0" smtClean="0"/>
              <a:t> </a:t>
            </a:r>
            <a:r>
              <a:rPr lang="ru-RU" sz="1600" dirty="0" smtClean="0"/>
              <a:t>неофициальном </a:t>
            </a:r>
            <a:r>
              <a:rPr lang="ru-RU" sz="1600" dirty="0"/>
              <a:t>командном </a:t>
            </a:r>
            <a:r>
              <a:rPr lang="ru-RU" sz="1600" dirty="0" smtClean="0"/>
              <a:t>зачете.</a:t>
            </a:r>
            <a:endParaRPr lang="ru-RU" sz="1600" dirty="0"/>
          </a:p>
          <a:p>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diamond(out)">
                                      <p:cBhvr>
                                        <p:cTn id="7" dur="2000"/>
                                        <p:tgtEl>
                                          <p:spTgt spid="38921"/>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46082"/>
                                        </p:tgtEl>
                                        <p:attrNameLst>
                                          <p:attrName>style.visibility</p:attrName>
                                        </p:attrNameLst>
                                      </p:cBhvr>
                                      <p:to>
                                        <p:strVal val="visible"/>
                                      </p:to>
                                    </p:set>
                                    <p:animEffect transition="in" filter="diamond(out)">
                                      <p:cBhvr>
                                        <p:cTn id="11" dur="2000"/>
                                        <p:tgtEl>
                                          <p:spTgt spid="46082"/>
                                        </p:tgtEl>
                                      </p:cBhvr>
                                    </p:animEffect>
                                  </p:childTnLst>
                                </p:cTn>
                              </p:par>
                            </p:childTnLst>
                          </p:cTn>
                        </p:par>
                        <p:par>
                          <p:cTn id="12" fill="hold">
                            <p:stCondLst>
                              <p:cond delay="4000"/>
                            </p:stCondLst>
                            <p:childTnLst>
                              <p:par>
                                <p:cTn id="13" presetID="37" presetClass="entr" presetSubtype="0" fill="hold"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fade">
                                      <p:cBhvr>
                                        <p:cTn id="15" dur="2000"/>
                                        <p:tgtEl>
                                          <p:spTgt spid="38917"/>
                                        </p:tgtEl>
                                      </p:cBhvr>
                                    </p:animEffect>
                                    <p:anim calcmode="lin" valueType="num">
                                      <p:cBhvr>
                                        <p:cTn id="16" dur="2000" fill="hold"/>
                                        <p:tgtEl>
                                          <p:spTgt spid="38917"/>
                                        </p:tgtEl>
                                        <p:attrNameLst>
                                          <p:attrName>ppt_x</p:attrName>
                                        </p:attrNameLst>
                                      </p:cBhvr>
                                      <p:tavLst>
                                        <p:tav tm="0">
                                          <p:val>
                                            <p:strVal val="#ppt_x"/>
                                          </p:val>
                                        </p:tav>
                                        <p:tav tm="100000">
                                          <p:val>
                                            <p:strVal val="#ppt_x"/>
                                          </p:val>
                                        </p:tav>
                                      </p:tavLst>
                                    </p:anim>
                                    <p:anim calcmode="lin" valueType="num">
                                      <p:cBhvr>
                                        <p:cTn id="17" dur="1800" decel="100000" fill="hold"/>
                                        <p:tgtEl>
                                          <p:spTgt spid="38917"/>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8917"/>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8919"/>
                                        </p:tgtEl>
                                        <p:attrNameLst>
                                          <p:attrName>style.visibility</p:attrName>
                                        </p:attrNameLst>
                                      </p:cBhvr>
                                      <p:to>
                                        <p:strVal val="visible"/>
                                      </p:to>
                                    </p:set>
                                    <p:animEffect transition="in" filter="fade">
                                      <p:cBhvr>
                                        <p:cTn id="21" dur="2000"/>
                                        <p:tgtEl>
                                          <p:spTgt spid="38919"/>
                                        </p:tgtEl>
                                      </p:cBhvr>
                                    </p:animEffect>
                                    <p:anim calcmode="lin" valueType="num">
                                      <p:cBhvr>
                                        <p:cTn id="22" dur="2000" fill="hold"/>
                                        <p:tgtEl>
                                          <p:spTgt spid="38919"/>
                                        </p:tgtEl>
                                        <p:attrNameLst>
                                          <p:attrName>ppt_x</p:attrName>
                                        </p:attrNameLst>
                                      </p:cBhvr>
                                      <p:tavLst>
                                        <p:tav tm="0">
                                          <p:val>
                                            <p:strVal val="#ppt_x"/>
                                          </p:val>
                                        </p:tav>
                                        <p:tav tm="100000">
                                          <p:val>
                                            <p:strVal val="#ppt_x"/>
                                          </p:val>
                                        </p:tav>
                                      </p:tavLst>
                                    </p:anim>
                                    <p:anim calcmode="lin" valueType="num">
                                      <p:cBhvr>
                                        <p:cTn id="23" dur="1800" decel="100000" fill="hold"/>
                                        <p:tgtEl>
                                          <p:spTgt spid="38919"/>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8919"/>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1800" decel="100000" fill="hold"/>
                                        <p:tgtEl>
                                          <p:spTgt spid="13"/>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8916"/>
                                        </p:tgtEl>
                                        <p:attrNameLst>
                                          <p:attrName>style.visibility</p:attrName>
                                        </p:attrNameLst>
                                      </p:cBhvr>
                                      <p:to>
                                        <p:strVal val="visible"/>
                                      </p:to>
                                    </p:set>
                                    <p:animEffect transition="in" filter="fade">
                                      <p:cBhvr>
                                        <p:cTn id="33" dur="2000"/>
                                        <p:tgtEl>
                                          <p:spTgt spid="38916"/>
                                        </p:tgtEl>
                                      </p:cBhvr>
                                    </p:animEffect>
                                    <p:anim calcmode="lin" valueType="num">
                                      <p:cBhvr>
                                        <p:cTn id="34" dur="2000" fill="hold"/>
                                        <p:tgtEl>
                                          <p:spTgt spid="38916"/>
                                        </p:tgtEl>
                                        <p:attrNameLst>
                                          <p:attrName>ppt_x</p:attrName>
                                        </p:attrNameLst>
                                      </p:cBhvr>
                                      <p:tavLst>
                                        <p:tav tm="0">
                                          <p:val>
                                            <p:strVal val="#ppt_x"/>
                                          </p:val>
                                        </p:tav>
                                        <p:tav tm="100000">
                                          <p:val>
                                            <p:strVal val="#ppt_x"/>
                                          </p:val>
                                        </p:tav>
                                      </p:tavLst>
                                    </p:anim>
                                    <p:anim calcmode="lin" valueType="num">
                                      <p:cBhvr>
                                        <p:cTn id="35" dur="1800" decel="100000" fill="hold"/>
                                        <p:tgtEl>
                                          <p:spTgt spid="38916"/>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38916"/>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ppt_x</p:attrName>
                                        </p:attrNameLst>
                                      </p:cBhvr>
                                      <p:tavLst>
                                        <p:tav tm="0">
                                          <p:val>
                                            <p:strVal val="#ppt_x"/>
                                          </p:val>
                                        </p:tav>
                                        <p:tav tm="100000">
                                          <p:val>
                                            <p:strVal val="#ppt_x"/>
                                          </p:val>
                                        </p:tav>
                                      </p:tavLst>
                                    </p:anim>
                                    <p:anim calcmode="lin" valueType="num">
                                      <p:cBhvr>
                                        <p:cTn id="41" dur="1800" decel="100000" fill="hold"/>
                                        <p:tgtEl>
                                          <p:spTgt spid="10"/>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8920"/>
                                        </p:tgtEl>
                                        <p:attrNameLst>
                                          <p:attrName>style.visibility</p:attrName>
                                        </p:attrNameLst>
                                      </p:cBhvr>
                                      <p:to>
                                        <p:strVal val="visible"/>
                                      </p:to>
                                    </p:set>
                                    <p:animEffect transition="in" filter="fade">
                                      <p:cBhvr>
                                        <p:cTn id="45" dur="2000"/>
                                        <p:tgtEl>
                                          <p:spTgt spid="38920"/>
                                        </p:tgtEl>
                                      </p:cBhvr>
                                    </p:animEffect>
                                    <p:anim calcmode="lin" valueType="num">
                                      <p:cBhvr>
                                        <p:cTn id="46" dur="2000" fill="hold"/>
                                        <p:tgtEl>
                                          <p:spTgt spid="38920"/>
                                        </p:tgtEl>
                                        <p:attrNameLst>
                                          <p:attrName>ppt_x</p:attrName>
                                        </p:attrNameLst>
                                      </p:cBhvr>
                                      <p:tavLst>
                                        <p:tav tm="0">
                                          <p:val>
                                            <p:strVal val="#ppt_x"/>
                                          </p:val>
                                        </p:tav>
                                        <p:tav tm="100000">
                                          <p:val>
                                            <p:strVal val="#ppt_x"/>
                                          </p:val>
                                        </p:tav>
                                      </p:tavLst>
                                    </p:anim>
                                    <p:anim calcmode="lin" valueType="num">
                                      <p:cBhvr>
                                        <p:cTn id="47" dur="1800" decel="100000" fill="hold"/>
                                        <p:tgtEl>
                                          <p:spTgt spid="38920"/>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389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38919" grpId="0"/>
      <p:bldP spid="38920" grpId="0"/>
      <p:bldP spid="389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golub83"/>
          <p:cNvPicPr>
            <a:picLocks noChangeAspect="1" noChangeArrowheads="1"/>
          </p:cNvPicPr>
          <p:nvPr/>
        </p:nvPicPr>
        <p:blipFill>
          <a:blip r:embed="rId2" cstate="print"/>
          <a:srcRect/>
          <a:stretch>
            <a:fillRect/>
          </a:stretch>
        </p:blipFill>
        <p:spPr bwMode="auto">
          <a:xfrm>
            <a:off x="0" y="11113"/>
            <a:ext cx="9144000" cy="6846887"/>
          </a:xfrm>
          <a:prstGeom prst="rect">
            <a:avLst/>
          </a:prstGeom>
          <a:noFill/>
          <a:ln w="9525">
            <a:noFill/>
            <a:miter lim="800000"/>
            <a:headEnd/>
            <a:tailEnd/>
          </a:ln>
        </p:spPr>
      </p:pic>
      <p:sp>
        <p:nvSpPr>
          <p:cNvPr id="2" name="Заголовок 1"/>
          <p:cNvSpPr>
            <a:spLocks noGrp="1"/>
          </p:cNvSpPr>
          <p:nvPr>
            <p:ph type="title"/>
          </p:nvPr>
        </p:nvSpPr>
        <p:spPr>
          <a:xfrm>
            <a:off x="346140" y="115888"/>
            <a:ext cx="8655015" cy="1657350"/>
          </a:xfrm>
        </p:spPr>
        <p:style>
          <a:lnRef idx="1">
            <a:schemeClr val="accent1"/>
          </a:lnRef>
          <a:fillRef idx="2">
            <a:schemeClr val="accent1"/>
          </a:fillRef>
          <a:effectRef idx="1">
            <a:schemeClr val="accent1"/>
          </a:effectRef>
          <a:fontRef idx="minor">
            <a:schemeClr val="dk1"/>
          </a:fontRef>
        </p:style>
        <p:txBody>
          <a:bodyPr/>
          <a:lstStyle/>
          <a:p>
            <a:pPr>
              <a:defRPr/>
            </a:pPr>
            <a:r>
              <a:rPr lang="en-US" sz="800" dirty="0" smtClean="0"/>
              <a:t/>
            </a:r>
            <a:br>
              <a:rPr lang="en-US" sz="800" dirty="0" smtClean="0"/>
            </a:br>
            <a:r>
              <a:rPr lang="en-US" sz="800" dirty="0" smtClean="0"/>
              <a:t/>
            </a:r>
            <a:br>
              <a:rPr lang="en-US" sz="800" dirty="0" smtClean="0"/>
            </a:br>
            <a:r>
              <a:rPr lang="ru-RU" sz="1800" b="1" dirty="0" smtClean="0">
                <a:solidFill>
                  <a:schemeClr val="tx1"/>
                </a:solidFill>
              </a:rPr>
              <a:t>Прошло 40 лет с тех пор, как спортсмены нашей страны в последний раз приняли участие в Играх V Олимпиады в Стокгольме. Десять Олимпиад они отсутствовали на олимпийской арене по разным причинам, в основном по политическим. После столь длительного перерыва нелегко было вновь войти в олимпийскую семью, тем более что это вступление совпало с трудностями первых послевоенных лет</a:t>
            </a:r>
            <a:r>
              <a:rPr lang="ru-RU" sz="1800" dirty="0" smtClean="0">
                <a:solidFill>
                  <a:schemeClr val="tx1"/>
                </a:solidFill>
              </a:rPr>
              <a:t/>
            </a:r>
            <a:br>
              <a:rPr lang="ru-RU" sz="1800" dirty="0" smtClean="0">
                <a:solidFill>
                  <a:schemeClr val="tx1"/>
                </a:solidFill>
              </a:rPr>
            </a:br>
            <a:endParaRPr lang="ru-RU" sz="1800" dirty="0">
              <a:solidFill>
                <a:schemeClr val="tx1"/>
              </a:solidFill>
            </a:endParaRPr>
          </a:p>
        </p:txBody>
      </p:sp>
      <p:sp>
        <p:nvSpPr>
          <p:cNvPr id="39939" name="Содержимое 3"/>
          <p:cNvSpPr>
            <a:spLocks noGrp="1"/>
          </p:cNvSpPr>
          <p:nvPr>
            <p:ph sz="half" idx="2"/>
          </p:nvPr>
        </p:nvSpPr>
        <p:spPr>
          <a:xfrm>
            <a:off x="5918391" y="1945500"/>
            <a:ext cx="3203575" cy="4868862"/>
          </a:xfrm>
        </p:spPr>
        <p:txBody>
          <a:bodyPr/>
          <a:lstStyle/>
          <a:p>
            <a:pPr>
              <a:buFont typeface="Arial" charset="0"/>
              <a:buNone/>
            </a:pPr>
            <a:r>
              <a:rPr lang="en-US" sz="1800" dirty="0" smtClean="0"/>
              <a:t>        </a:t>
            </a:r>
            <a:r>
              <a:rPr lang="ru-RU" sz="1800" dirty="0" smtClean="0"/>
              <a:t>Дебют советских спортсменов состоялся на Играх XV Олимпиады в Хельсинки (1952).  Команда СССР в составе 295 спортсменов приняла участие почти во всех видах программы  и сразу же заняла 2-е место в общем зачёте Игр. Первой Олимпийской чемпионкой  в легкоатлетических соревнованиях по метанию диска стала Нина Пономарёва-Ромашкова, победив  с олимпийским рекордом 51.42 м.</a:t>
            </a:r>
          </a:p>
          <a:p>
            <a:endParaRPr lang="ru-RU" sz="1800" dirty="0" smtClean="0"/>
          </a:p>
        </p:txBody>
      </p:sp>
      <p:pic>
        <p:nvPicPr>
          <p:cNvPr id="39940" name="Picture 4" descr="http://www.olimpicblog.ru/wp-content/uploads/2010/05/Ponomareva.jpg"/>
          <p:cNvPicPr>
            <a:picLocks noChangeAspect="1" noChangeArrowheads="1"/>
          </p:cNvPicPr>
          <p:nvPr/>
        </p:nvPicPr>
        <p:blipFill>
          <a:blip r:embed="rId3" cstate="email"/>
          <a:srcRect/>
          <a:stretch>
            <a:fillRect/>
          </a:stretch>
        </p:blipFill>
        <p:spPr bwMode="auto">
          <a:xfrm>
            <a:off x="323850" y="1857364"/>
            <a:ext cx="2997200" cy="3854450"/>
          </a:xfrm>
          <a:prstGeom prst="rect">
            <a:avLst/>
          </a:prstGeom>
          <a:noFill/>
          <a:ln w="9525">
            <a:noFill/>
            <a:miter lim="800000"/>
            <a:headEnd/>
            <a:tailEnd/>
          </a:ln>
        </p:spPr>
      </p:pic>
      <p:pic>
        <p:nvPicPr>
          <p:cNvPr id="39941" name="Picture 5" descr="G:\Олимпиада\олимпийские игры\ImageManager[6].jpg"/>
          <p:cNvPicPr>
            <a:picLocks noChangeAspect="1" noChangeArrowheads="1"/>
          </p:cNvPicPr>
          <p:nvPr/>
        </p:nvPicPr>
        <p:blipFill>
          <a:blip r:embed="rId4" cstate="email"/>
          <a:srcRect/>
          <a:stretch>
            <a:fillRect/>
          </a:stretch>
        </p:blipFill>
        <p:spPr bwMode="auto">
          <a:xfrm>
            <a:off x="3419475" y="1916113"/>
            <a:ext cx="1290638" cy="2025650"/>
          </a:xfrm>
          <a:prstGeom prst="rect">
            <a:avLst/>
          </a:prstGeom>
          <a:noFill/>
          <a:ln w="9525">
            <a:noFill/>
            <a:miter lim="800000"/>
            <a:headEnd/>
            <a:tailEnd/>
          </a:ln>
        </p:spPr>
      </p:pic>
      <p:sp>
        <p:nvSpPr>
          <p:cNvPr id="9" name="Прямоугольник 8"/>
          <p:cNvSpPr/>
          <p:nvPr/>
        </p:nvSpPr>
        <p:spPr>
          <a:xfrm>
            <a:off x="323850" y="5764420"/>
            <a:ext cx="2962266" cy="831850"/>
          </a:xfrm>
          <a:prstGeom prst="rect">
            <a:avLst/>
          </a:prstGeom>
          <a:solidFill>
            <a:schemeClr val="accent2">
              <a:lumMod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1600" dirty="0">
                <a:solidFill>
                  <a:schemeClr val="bg1"/>
                </a:solidFill>
              </a:rPr>
              <a:t>Нина Пономарёва-Ромашкова устанавливает олимпийский  рекорд</a:t>
            </a:r>
          </a:p>
        </p:txBody>
      </p:sp>
      <p:sp>
        <p:nvSpPr>
          <p:cNvPr id="39943" name="Прямоугольник 9"/>
          <p:cNvSpPr>
            <a:spLocks noChangeArrowheads="1"/>
          </p:cNvSpPr>
          <p:nvPr/>
        </p:nvSpPr>
        <p:spPr bwMode="auto">
          <a:xfrm>
            <a:off x="4716463" y="2133600"/>
            <a:ext cx="1655762" cy="1938338"/>
          </a:xfrm>
          <a:prstGeom prst="rect">
            <a:avLst/>
          </a:prstGeom>
          <a:noFill/>
          <a:ln w="9525">
            <a:noFill/>
            <a:miter lim="800000"/>
            <a:headEnd/>
            <a:tailEnd/>
          </a:ln>
        </p:spPr>
        <p:txBody>
          <a:bodyPr>
            <a:spAutoFit/>
          </a:bodyPr>
          <a:lstStyle/>
          <a:p>
            <a:r>
              <a:rPr lang="ru-RU" sz="1200"/>
              <a:t>Советские олимпийцы : сборник / сост. А. Середина. – 2-е изд. – М. : Мол. гвардия, 1982. – 254с. : фото, - (Жизнь замечательных людей. Серия биографий ; Вып. 1).</a:t>
            </a:r>
          </a:p>
        </p:txBody>
      </p:sp>
      <p:pic>
        <p:nvPicPr>
          <p:cNvPr id="39944" name="Picture 7" descr="G:\Олимпиада\олимпийские игры\9111[1].jpg"/>
          <p:cNvPicPr>
            <a:picLocks noChangeAspect="1" noChangeArrowheads="1"/>
          </p:cNvPicPr>
          <p:nvPr/>
        </p:nvPicPr>
        <p:blipFill>
          <a:blip r:embed="rId5" cstate="email"/>
          <a:srcRect/>
          <a:stretch>
            <a:fillRect/>
          </a:stretch>
        </p:blipFill>
        <p:spPr bwMode="auto">
          <a:xfrm>
            <a:off x="4804253" y="4456847"/>
            <a:ext cx="1368425" cy="2160587"/>
          </a:xfrm>
          <a:prstGeom prst="rect">
            <a:avLst/>
          </a:prstGeom>
          <a:noFill/>
          <a:ln w="9525">
            <a:noFill/>
            <a:miter lim="800000"/>
            <a:headEnd/>
            <a:tailEnd/>
          </a:ln>
        </p:spPr>
      </p:pic>
      <p:sp>
        <p:nvSpPr>
          <p:cNvPr id="39945" name="Прямоугольник 9"/>
          <p:cNvSpPr>
            <a:spLocks noChangeArrowheads="1"/>
          </p:cNvSpPr>
          <p:nvPr/>
        </p:nvSpPr>
        <p:spPr bwMode="auto">
          <a:xfrm>
            <a:off x="3276600" y="4652963"/>
            <a:ext cx="1655763" cy="1200150"/>
          </a:xfrm>
          <a:prstGeom prst="rect">
            <a:avLst/>
          </a:prstGeom>
          <a:noFill/>
          <a:ln w="9525">
            <a:noFill/>
            <a:miter lim="800000"/>
            <a:headEnd/>
            <a:tailEnd/>
          </a:ln>
        </p:spPr>
        <p:txBody>
          <a:bodyPr>
            <a:spAutoFit/>
          </a:bodyPr>
          <a:lstStyle/>
          <a:p>
            <a:r>
              <a:rPr lang="ru-RU" sz="1200"/>
              <a:t>Атланты / Сост. А. А. Юсин ; худож. А. Литвиненко. – М. : Терра-Спорт, 1999. – 335с. фото : - (Атланты).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p:cTn id="12" dur="2000" fill="hold"/>
                                        <p:tgtEl>
                                          <p:spTgt spid="39939">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9939">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9939">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2000" fill="hold"/>
                                        <p:tgtEl>
                                          <p:spTgt spid="39940"/>
                                        </p:tgtEl>
                                        <p:attrNameLst>
                                          <p:attrName>ppt_w</p:attrName>
                                        </p:attrNameLst>
                                      </p:cBhvr>
                                      <p:tavLst>
                                        <p:tav tm="0">
                                          <p:val>
                                            <p:strVal val="#ppt_w*0.70"/>
                                          </p:val>
                                        </p:tav>
                                        <p:tav tm="100000">
                                          <p:val>
                                            <p:strVal val="#ppt_w"/>
                                          </p:val>
                                        </p:tav>
                                      </p:tavLst>
                                    </p:anim>
                                    <p:anim calcmode="lin" valueType="num">
                                      <p:cBhvr>
                                        <p:cTn id="18" dur="2000" fill="hold"/>
                                        <p:tgtEl>
                                          <p:spTgt spid="39940"/>
                                        </p:tgtEl>
                                        <p:attrNameLst>
                                          <p:attrName>ppt_h</p:attrName>
                                        </p:attrNameLst>
                                      </p:cBhvr>
                                      <p:tavLst>
                                        <p:tav tm="0">
                                          <p:val>
                                            <p:strVal val="#ppt_h"/>
                                          </p:val>
                                        </p:tav>
                                        <p:tav tm="100000">
                                          <p:val>
                                            <p:strVal val="#ppt_h"/>
                                          </p:val>
                                        </p:tav>
                                      </p:tavLst>
                                    </p:anim>
                                    <p:animEffect transition="in" filter="fade">
                                      <p:cBhvr>
                                        <p:cTn id="19" dur="2000"/>
                                        <p:tgtEl>
                                          <p:spTgt spid="3994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strVal val="#ppt_w*0.70"/>
                                          </p:val>
                                        </p:tav>
                                        <p:tav tm="100000">
                                          <p:val>
                                            <p:strVal val="#ppt_w"/>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animEffect transition="in" filter="fade">
                                      <p:cBhvr>
                                        <p:cTn id="24" dur="2000"/>
                                        <p:tgtEl>
                                          <p:spTgt spid="9"/>
                                        </p:tgtEl>
                                      </p:cBhvr>
                                    </p:animEffect>
                                  </p:childTnLst>
                                </p:cTn>
                              </p:par>
                            </p:childTnLst>
                          </p:cTn>
                        </p:par>
                        <p:par>
                          <p:cTn id="25" fill="hold">
                            <p:stCondLst>
                              <p:cond delay="4000"/>
                            </p:stCondLst>
                            <p:childTnLst>
                              <p:par>
                                <p:cTn id="26" presetID="37" presetClass="entr" presetSubtype="0" fill="hold" nodeType="afterEffect">
                                  <p:stCondLst>
                                    <p:cond delay="0"/>
                                  </p:stCondLst>
                                  <p:childTnLst>
                                    <p:set>
                                      <p:cBhvr>
                                        <p:cTn id="27" dur="1" fill="hold">
                                          <p:stCondLst>
                                            <p:cond delay="0"/>
                                          </p:stCondLst>
                                        </p:cTn>
                                        <p:tgtEl>
                                          <p:spTgt spid="39941"/>
                                        </p:tgtEl>
                                        <p:attrNameLst>
                                          <p:attrName>style.visibility</p:attrName>
                                        </p:attrNameLst>
                                      </p:cBhvr>
                                      <p:to>
                                        <p:strVal val="visible"/>
                                      </p:to>
                                    </p:set>
                                    <p:animEffect transition="in" filter="fade">
                                      <p:cBhvr>
                                        <p:cTn id="28" dur="2000"/>
                                        <p:tgtEl>
                                          <p:spTgt spid="39941"/>
                                        </p:tgtEl>
                                      </p:cBhvr>
                                    </p:animEffect>
                                    <p:anim calcmode="lin" valueType="num">
                                      <p:cBhvr>
                                        <p:cTn id="29" dur="2000" fill="hold"/>
                                        <p:tgtEl>
                                          <p:spTgt spid="39941"/>
                                        </p:tgtEl>
                                        <p:attrNameLst>
                                          <p:attrName>ppt_x</p:attrName>
                                        </p:attrNameLst>
                                      </p:cBhvr>
                                      <p:tavLst>
                                        <p:tav tm="0">
                                          <p:val>
                                            <p:strVal val="#ppt_x"/>
                                          </p:val>
                                        </p:tav>
                                        <p:tav tm="100000">
                                          <p:val>
                                            <p:strVal val="#ppt_x"/>
                                          </p:val>
                                        </p:tav>
                                      </p:tavLst>
                                    </p:anim>
                                    <p:anim calcmode="lin" valueType="num">
                                      <p:cBhvr>
                                        <p:cTn id="30" dur="1800" decel="100000" fill="hold"/>
                                        <p:tgtEl>
                                          <p:spTgt spid="39941"/>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39941"/>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39943"/>
                                        </p:tgtEl>
                                        <p:attrNameLst>
                                          <p:attrName>style.visibility</p:attrName>
                                        </p:attrNameLst>
                                      </p:cBhvr>
                                      <p:to>
                                        <p:strVal val="visible"/>
                                      </p:to>
                                    </p:set>
                                    <p:animEffect transition="in" filter="fade">
                                      <p:cBhvr>
                                        <p:cTn id="34" dur="2000"/>
                                        <p:tgtEl>
                                          <p:spTgt spid="39943"/>
                                        </p:tgtEl>
                                      </p:cBhvr>
                                    </p:animEffect>
                                    <p:anim calcmode="lin" valueType="num">
                                      <p:cBhvr>
                                        <p:cTn id="35" dur="2000" fill="hold"/>
                                        <p:tgtEl>
                                          <p:spTgt spid="39943"/>
                                        </p:tgtEl>
                                        <p:attrNameLst>
                                          <p:attrName>ppt_x</p:attrName>
                                        </p:attrNameLst>
                                      </p:cBhvr>
                                      <p:tavLst>
                                        <p:tav tm="0">
                                          <p:val>
                                            <p:strVal val="#ppt_x"/>
                                          </p:val>
                                        </p:tav>
                                        <p:tav tm="100000">
                                          <p:val>
                                            <p:strVal val="#ppt_x"/>
                                          </p:val>
                                        </p:tav>
                                      </p:tavLst>
                                    </p:anim>
                                    <p:anim calcmode="lin" valueType="num">
                                      <p:cBhvr>
                                        <p:cTn id="36" dur="1800" decel="100000" fill="hold"/>
                                        <p:tgtEl>
                                          <p:spTgt spid="39943"/>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39943"/>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39945"/>
                                        </p:tgtEl>
                                        <p:attrNameLst>
                                          <p:attrName>style.visibility</p:attrName>
                                        </p:attrNameLst>
                                      </p:cBhvr>
                                      <p:to>
                                        <p:strVal val="visible"/>
                                      </p:to>
                                    </p:set>
                                    <p:animEffect transition="in" filter="fade">
                                      <p:cBhvr>
                                        <p:cTn id="40" dur="2000"/>
                                        <p:tgtEl>
                                          <p:spTgt spid="39945"/>
                                        </p:tgtEl>
                                      </p:cBhvr>
                                    </p:animEffect>
                                    <p:anim calcmode="lin" valueType="num">
                                      <p:cBhvr>
                                        <p:cTn id="41" dur="2000" fill="hold"/>
                                        <p:tgtEl>
                                          <p:spTgt spid="39945"/>
                                        </p:tgtEl>
                                        <p:attrNameLst>
                                          <p:attrName>ppt_x</p:attrName>
                                        </p:attrNameLst>
                                      </p:cBhvr>
                                      <p:tavLst>
                                        <p:tav tm="0">
                                          <p:val>
                                            <p:strVal val="#ppt_x"/>
                                          </p:val>
                                        </p:tav>
                                        <p:tav tm="100000">
                                          <p:val>
                                            <p:strVal val="#ppt_x"/>
                                          </p:val>
                                        </p:tav>
                                      </p:tavLst>
                                    </p:anim>
                                    <p:anim calcmode="lin" valueType="num">
                                      <p:cBhvr>
                                        <p:cTn id="42" dur="1800" decel="100000" fill="hold"/>
                                        <p:tgtEl>
                                          <p:spTgt spid="39945"/>
                                        </p:tgtEl>
                                        <p:attrNameLst>
                                          <p:attrName>ppt_y</p:attrName>
                                        </p:attrNameLst>
                                      </p:cBhvr>
                                      <p:tavLst>
                                        <p:tav tm="0">
                                          <p:val>
                                            <p:strVal val="#ppt_y+1"/>
                                          </p:val>
                                        </p:tav>
                                        <p:tav tm="100000">
                                          <p:val>
                                            <p:strVal val="#ppt_y-.03"/>
                                          </p:val>
                                        </p:tav>
                                      </p:tavLst>
                                    </p:anim>
                                    <p:anim calcmode="lin" valueType="num">
                                      <p:cBhvr>
                                        <p:cTn id="43" dur="200" accel="100000" fill="hold">
                                          <p:stCondLst>
                                            <p:cond delay="1800"/>
                                          </p:stCondLst>
                                        </p:cTn>
                                        <p:tgtEl>
                                          <p:spTgt spid="39945"/>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9944"/>
                                        </p:tgtEl>
                                        <p:attrNameLst>
                                          <p:attrName>style.visibility</p:attrName>
                                        </p:attrNameLst>
                                      </p:cBhvr>
                                      <p:to>
                                        <p:strVal val="visible"/>
                                      </p:to>
                                    </p:set>
                                    <p:animEffect transition="in" filter="fade">
                                      <p:cBhvr>
                                        <p:cTn id="46" dur="2000"/>
                                        <p:tgtEl>
                                          <p:spTgt spid="39944"/>
                                        </p:tgtEl>
                                      </p:cBhvr>
                                    </p:animEffect>
                                    <p:anim calcmode="lin" valueType="num">
                                      <p:cBhvr>
                                        <p:cTn id="47" dur="2000" fill="hold"/>
                                        <p:tgtEl>
                                          <p:spTgt spid="39944"/>
                                        </p:tgtEl>
                                        <p:attrNameLst>
                                          <p:attrName>ppt_x</p:attrName>
                                        </p:attrNameLst>
                                      </p:cBhvr>
                                      <p:tavLst>
                                        <p:tav tm="0">
                                          <p:val>
                                            <p:strVal val="#ppt_x"/>
                                          </p:val>
                                        </p:tav>
                                        <p:tav tm="100000">
                                          <p:val>
                                            <p:strVal val="#ppt_x"/>
                                          </p:val>
                                        </p:tav>
                                      </p:tavLst>
                                    </p:anim>
                                    <p:anim calcmode="lin" valueType="num">
                                      <p:cBhvr>
                                        <p:cTn id="48" dur="1800" decel="100000" fill="hold"/>
                                        <p:tgtEl>
                                          <p:spTgt spid="39944"/>
                                        </p:tgtEl>
                                        <p:attrNameLst>
                                          <p:attrName>ppt_y</p:attrName>
                                        </p:attrNameLst>
                                      </p:cBhvr>
                                      <p:tavLst>
                                        <p:tav tm="0">
                                          <p:val>
                                            <p:strVal val="#ppt_y+1"/>
                                          </p:val>
                                        </p:tav>
                                        <p:tav tm="100000">
                                          <p:val>
                                            <p:strVal val="#ppt_y-.03"/>
                                          </p:val>
                                        </p:tav>
                                      </p:tavLst>
                                    </p:anim>
                                    <p:anim calcmode="lin" valueType="num">
                                      <p:cBhvr>
                                        <p:cTn id="49" dur="200" accel="100000" fill="hold">
                                          <p:stCondLst>
                                            <p:cond delay="1800"/>
                                          </p:stCondLst>
                                        </p:cTn>
                                        <p:tgtEl>
                                          <p:spTgt spid="399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939" grpId="0" build="p"/>
      <p:bldP spid="9" grpId="0" animBg="1"/>
      <p:bldP spid="39943" grpId="0"/>
      <p:bldP spid="399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golub83"/>
          <p:cNvPicPr>
            <a:picLocks noChangeAspect="1" noChangeArrowheads="1"/>
          </p:cNvPicPr>
          <p:nvPr/>
        </p:nvPicPr>
        <p:blipFill>
          <a:blip r:embed="rId2" cstate="print"/>
          <a:srcRect/>
          <a:stretch>
            <a:fillRect/>
          </a:stretch>
        </p:blipFill>
        <p:spPr bwMode="auto">
          <a:xfrm>
            <a:off x="0" y="11113"/>
            <a:ext cx="9144000" cy="6846887"/>
          </a:xfrm>
          <a:prstGeom prst="rect">
            <a:avLst/>
          </a:prstGeom>
          <a:noFill/>
          <a:ln w="9525">
            <a:noFill/>
            <a:miter lim="800000"/>
            <a:headEnd/>
            <a:tailEnd/>
          </a:ln>
        </p:spPr>
      </p:pic>
      <p:sp>
        <p:nvSpPr>
          <p:cNvPr id="3" name="Текст 2"/>
          <p:cNvSpPr>
            <a:spLocks noGrp="1"/>
          </p:cNvSpPr>
          <p:nvPr>
            <p:ph type="body" sz="half" idx="1"/>
          </p:nvPr>
        </p:nvSpPr>
        <p:spPr>
          <a:xfrm>
            <a:off x="346141" y="2802410"/>
            <a:ext cx="2609810" cy="3857653"/>
          </a:xfr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a:lstStyle/>
          <a:p>
            <a:pPr>
              <a:buFont typeface="Arial" charset="0"/>
              <a:buNone/>
            </a:pPr>
            <a:r>
              <a:rPr lang="ru-RU" sz="1600" dirty="0" smtClean="0">
                <a:solidFill>
                  <a:srgbClr val="FFFFFF"/>
                </a:solidFill>
              </a:rPr>
              <a:t>      </a:t>
            </a:r>
          </a:p>
          <a:p>
            <a:pPr>
              <a:buFont typeface="Arial" charset="0"/>
              <a:buNone/>
            </a:pPr>
            <a:r>
              <a:rPr lang="ru-RU" sz="1600" dirty="0" smtClean="0">
                <a:solidFill>
                  <a:srgbClr val="FFFFFF"/>
                </a:solidFill>
              </a:rPr>
              <a:t>       </a:t>
            </a:r>
            <a:r>
              <a:rPr lang="ru-RU" sz="1400" dirty="0" smtClean="0">
                <a:solidFill>
                  <a:schemeClr val="tx1"/>
                </a:solidFill>
              </a:rPr>
              <a:t>Книги из серии «Азбука спорта» являются популярными пособиями, которые познакомят юных читателей с историей мирового и отечественного спорта, расскажут о победителях крупнейших турниров в нашей стране и за рубежом; познакомят с техникой разных видов спорта. Книги обращены </a:t>
            </a:r>
          </a:p>
          <a:p>
            <a:pPr>
              <a:buFont typeface="Arial" charset="0"/>
              <a:buNone/>
            </a:pPr>
            <a:r>
              <a:rPr lang="ru-RU" sz="1400" dirty="0" smtClean="0">
                <a:solidFill>
                  <a:schemeClr val="tx1"/>
                </a:solidFill>
              </a:rPr>
              <a:t>        в первую очередь к юным спортсменам  и их родителям.</a:t>
            </a:r>
          </a:p>
        </p:txBody>
      </p:sp>
      <p:sp>
        <p:nvSpPr>
          <p:cNvPr id="4" name="Содержимое 3"/>
          <p:cNvSpPr>
            <a:spLocks noGrp="1"/>
          </p:cNvSpPr>
          <p:nvPr>
            <p:ph sz="half" idx="2"/>
          </p:nvPr>
        </p:nvSpPr>
        <p:spPr>
          <a:xfrm>
            <a:off x="5003800" y="214313"/>
            <a:ext cx="3892550" cy="6454775"/>
          </a:xfrm>
        </p:spPr>
        <p:txBody>
          <a:bodyPr/>
          <a:lstStyle/>
          <a:p>
            <a:pPr indent="-457200">
              <a:spcBef>
                <a:spcPct val="0"/>
              </a:spcBef>
              <a:buFont typeface="Arial" charset="0"/>
              <a:buNone/>
            </a:pPr>
            <a:r>
              <a:rPr lang="ru-RU" sz="1800" dirty="0" smtClean="0"/>
              <a:t>      В 1980 году СССР принимал </a:t>
            </a:r>
            <a:r>
              <a:rPr lang="ru-RU" sz="1800" u="sng" dirty="0" smtClean="0">
                <a:solidFill>
                  <a:srgbClr val="0000FF"/>
                </a:solidFill>
                <a:hlinkClick r:id="rId3"/>
              </a:rPr>
              <a:t>Летние Олимпийские игры в</a:t>
            </a:r>
            <a:r>
              <a:rPr lang="ru-RU" sz="1800" dirty="0" smtClean="0">
                <a:hlinkClick r:id="rId3"/>
              </a:rPr>
              <a:t> Москве</a:t>
            </a:r>
            <a:r>
              <a:rPr lang="ru-RU" sz="1800" dirty="0" smtClean="0"/>
              <a:t>. Однако эти игры бойкотировались спортсменами большинства ведущих капиталистических стран, включая США, ФРГ и Японию. Команда СССР первенствовала в общем медальном зачёте, выиграв максимальное за свою историю количество золотых медалей - 80.</a:t>
            </a:r>
          </a:p>
          <a:p>
            <a:pPr indent="-457200">
              <a:spcBef>
                <a:spcPct val="0"/>
              </a:spcBef>
              <a:buFont typeface="Arial" charset="0"/>
              <a:buNone/>
            </a:pPr>
            <a:r>
              <a:rPr lang="ru-RU" sz="1800" dirty="0" smtClean="0"/>
              <a:t>        А в 1984 году теперь уже советским спортсменам пришлось пропустить Игры в Лос-Анджелесе из-за бойкота этих Игр большинством социалистических стран.  Для многих стран социалистического блока Летние Олимпийские Игры были заменены Играми Доброй Воли.</a:t>
            </a:r>
          </a:p>
          <a:p>
            <a:pPr indent="-457200"/>
            <a:endParaRPr lang="ru-RU" sz="1800" dirty="0" smtClean="0"/>
          </a:p>
        </p:txBody>
      </p:sp>
      <p:pic>
        <p:nvPicPr>
          <p:cNvPr id="40964" name="Picture 8" descr="G:\Олимпиада\олимпийские игры\580122-14-266513.jpg[1].jpg"/>
          <p:cNvPicPr>
            <a:picLocks noChangeAspect="1" noChangeArrowheads="1"/>
          </p:cNvPicPr>
          <p:nvPr/>
        </p:nvPicPr>
        <p:blipFill>
          <a:blip r:embed="rId4" cstate="email"/>
          <a:srcRect/>
          <a:stretch>
            <a:fillRect/>
          </a:stretch>
        </p:blipFill>
        <p:spPr bwMode="auto">
          <a:xfrm>
            <a:off x="395288" y="188913"/>
            <a:ext cx="1439862" cy="2043112"/>
          </a:xfrm>
          <a:prstGeom prst="rect">
            <a:avLst/>
          </a:prstGeom>
          <a:noFill/>
          <a:ln w="9525">
            <a:noFill/>
            <a:miter lim="800000"/>
            <a:headEnd/>
            <a:tailEnd/>
          </a:ln>
        </p:spPr>
      </p:pic>
      <p:pic>
        <p:nvPicPr>
          <p:cNvPr id="40965" name="Picture 9" descr="G:\Олимпиада\олимпийские игры\580123-14-266514.jpg[1].jpg"/>
          <p:cNvPicPr>
            <a:picLocks noChangeAspect="1" noChangeArrowheads="1"/>
          </p:cNvPicPr>
          <p:nvPr/>
        </p:nvPicPr>
        <p:blipFill>
          <a:blip r:embed="rId5" cstate="email"/>
          <a:srcRect/>
          <a:stretch>
            <a:fillRect/>
          </a:stretch>
        </p:blipFill>
        <p:spPr bwMode="auto">
          <a:xfrm>
            <a:off x="1547813" y="620713"/>
            <a:ext cx="1476375" cy="2139950"/>
          </a:xfrm>
          <a:prstGeom prst="rect">
            <a:avLst/>
          </a:prstGeom>
          <a:noFill/>
          <a:ln w="9525">
            <a:noFill/>
            <a:miter lim="800000"/>
            <a:headEnd/>
            <a:tailEnd/>
          </a:ln>
        </p:spPr>
      </p:pic>
      <p:pic>
        <p:nvPicPr>
          <p:cNvPr id="40966" name="Picture 10" descr="G:\Олимпиада\олимпийские игры\01321219[1].jpg"/>
          <p:cNvPicPr>
            <a:picLocks noChangeAspect="1" noChangeArrowheads="1"/>
          </p:cNvPicPr>
          <p:nvPr/>
        </p:nvPicPr>
        <p:blipFill>
          <a:blip r:embed="rId6" cstate="print"/>
          <a:srcRect/>
          <a:stretch>
            <a:fillRect/>
          </a:stretch>
        </p:blipFill>
        <p:spPr bwMode="auto">
          <a:xfrm>
            <a:off x="2987675" y="1196975"/>
            <a:ext cx="1728788" cy="2468563"/>
          </a:xfrm>
          <a:prstGeom prst="rect">
            <a:avLst/>
          </a:prstGeom>
          <a:noFill/>
          <a:ln w="9525">
            <a:noFill/>
            <a:miter lim="800000"/>
            <a:headEnd/>
            <a:tailEnd/>
          </a:ln>
        </p:spPr>
      </p:pic>
      <p:pic>
        <p:nvPicPr>
          <p:cNvPr id="48141" name="Picture 13" descr="G:\Олимпиада\олимпийские игры\img396561[1].png"/>
          <p:cNvPicPr>
            <a:picLocks noChangeAspect="1" noChangeArrowheads="1"/>
          </p:cNvPicPr>
          <p:nvPr/>
        </p:nvPicPr>
        <p:blipFill>
          <a:blip r:embed="rId7" cstate="email"/>
          <a:srcRect/>
          <a:stretch>
            <a:fillRect/>
          </a:stretch>
        </p:blipFill>
        <p:spPr bwMode="auto">
          <a:xfrm>
            <a:off x="3708400" y="2492375"/>
            <a:ext cx="1476375" cy="2030413"/>
          </a:xfrm>
          <a:prstGeom prst="rect">
            <a:avLst/>
          </a:prstGeom>
        </p:spPr>
        <p:style>
          <a:lnRef idx="1">
            <a:schemeClr val="accent1"/>
          </a:lnRef>
          <a:fillRef idx="2">
            <a:schemeClr val="accent1"/>
          </a:fillRef>
          <a:effectRef idx="1">
            <a:schemeClr val="accent1"/>
          </a:effectRef>
          <a:fontRef idx="minor">
            <a:schemeClr val="dk1"/>
          </a:fontRef>
        </p:style>
      </p:pic>
      <p:pic>
        <p:nvPicPr>
          <p:cNvPr id="40968" name="Picture 12" descr="G:\Олимпиада\олимпийские игры\1000965072[1].jpg"/>
          <p:cNvPicPr>
            <a:picLocks noChangeAspect="1" noChangeArrowheads="1"/>
          </p:cNvPicPr>
          <p:nvPr/>
        </p:nvPicPr>
        <p:blipFill>
          <a:blip r:embed="rId8" cstate="email"/>
          <a:srcRect/>
          <a:stretch>
            <a:fillRect/>
          </a:stretch>
        </p:blipFill>
        <p:spPr bwMode="auto">
          <a:xfrm>
            <a:off x="3708400" y="4724400"/>
            <a:ext cx="1385888" cy="1976438"/>
          </a:xfrm>
          <a:prstGeom prst="rect">
            <a:avLst/>
          </a:prstGeom>
          <a:noFill/>
          <a:ln w="9525">
            <a:noFill/>
            <a:miter lim="800000"/>
            <a:headEnd/>
            <a:tailEnd/>
          </a:ln>
        </p:spPr>
      </p:pic>
      <p:pic>
        <p:nvPicPr>
          <p:cNvPr id="40969" name="Picture 11" descr="G:\Олимпиада\олимпийские игры\1000964232[1].jpg"/>
          <p:cNvPicPr>
            <a:picLocks noChangeAspect="1" noChangeArrowheads="1"/>
          </p:cNvPicPr>
          <p:nvPr/>
        </p:nvPicPr>
        <p:blipFill>
          <a:blip r:embed="rId9" cstate="email"/>
          <a:srcRect/>
          <a:stretch>
            <a:fillRect/>
          </a:stretch>
        </p:blipFill>
        <p:spPr bwMode="auto">
          <a:xfrm>
            <a:off x="2843213" y="3284538"/>
            <a:ext cx="1447800" cy="210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childTnLst>
                          </p:cTn>
                        </p:par>
                        <p:par>
                          <p:cTn id="11" fill="hold">
                            <p:stCondLst>
                              <p:cond delay="2000"/>
                            </p:stCondLst>
                            <p:childTnLst>
                              <p:par>
                                <p:cTn id="12" presetID="55" presetClass="entr" presetSubtype="0" fill="hold" nodeType="afterEffect">
                                  <p:stCondLst>
                                    <p:cond delay="0"/>
                                  </p:stCondLst>
                                  <p:childTnLst>
                                    <p:set>
                                      <p:cBhvr>
                                        <p:cTn id="13" dur="1" fill="hold">
                                          <p:stCondLst>
                                            <p:cond delay="0"/>
                                          </p:stCondLst>
                                        </p:cTn>
                                        <p:tgtEl>
                                          <p:spTgt spid="40964"/>
                                        </p:tgtEl>
                                        <p:attrNameLst>
                                          <p:attrName>style.visibility</p:attrName>
                                        </p:attrNameLst>
                                      </p:cBhvr>
                                      <p:to>
                                        <p:strVal val="visible"/>
                                      </p:to>
                                    </p:set>
                                    <p:anim calcmode="lin" valueType="num">
                                      <p:cBhvr>
                                        <p:cTn id="14" dur="2000" fill="hold"/>
                                        <p:tgtEl>
                                          <p:spTgt spid="40964"/>
                                        </p:tgtEl>
                                        <p:attrNameLst>
                                          <p:attrName>ppt_w</p:attrName>
                                        </p:attrNameLst>
                                      </p:cBhvr>
                                      <p:tavLst>
                                        <p:tav tm="0">
                                          <p:val>
                                            <p:strVal val="#ppt_w*0.70"/>
                                          </p:val>
                                        </p:tav>
                                        <p:tav tm="100000">
                                          <p:val>
                                            <p:strVal val="#ppt_w"/>
                                          </p:val>
                                        </p:tav>
                                      </p:tavLst>
                                    </p:anim>
                                    <p:anim calcmode="lin" valueType="num">
                                      <p:cBhvr>
                                        <p:cTn id="15" dur="2000" fill="hold"/>
                                        <p:tgtEl>
                                          <p:spTgt spid="40964"/>
                                        </p:tgtEl>
                                        <p:attrNameLst>
                                          <p:attrName>ppt_h</p:attrName>
                                        </p:attrNameLst>
                                      </p:cBhvr>
                                      <p:tavLst>
                                        <p:tav tm="0">
                                          <p:val>
                                            <p:strVal val="#ppt_h"/>
                                          </p:val>
                                        </p:tav>
                                        <p:tav tm="100000">
                                          <p:val>
                                            <p:strVal val="#ppt_h"/>
                                          </p:val>
                                        </p:tav>
                                      </p:tavLst>
                                    </p:anim>
                                    <p:animEffect transition="in" filter="fade">
                                      <p:cBhvr>
                                        <p:cTn id="16" dur="2000"/>
                                        <p:tgtEl>
                                          <p:spTgt spid="40964"/>
                                        </p:tgtEl>
                                      </p:cBhvr>
                                    </p:animEffect>
                                  </p:childTnLst>
                                </p:cTn>
                              </p:par>
                              <p:par>
                                <p:cTn id="17" presetID="55" presetClass="entr" presetSubtype="0" fill="hold" nodeType="withEffect">
                                  <p:stCondLst>
                                    <p:cond delay="0"/>
                                  </p:stCondLst>
                                  <p:childTnLst>
                                    <p:set>
                                      <p:cBhvr>
                                        <p:cTn id="18" dur="1" fill="hold">
                                          <p:stCondLst>
                                            <p:cond delay="0"/>
                                          </p:stCondLst>
                                        </p:cTn>
                                        <p:tgtEl>
                                          <p:spTgt spid="40965"/>
                                        </p:tgtEl>
                                        <p:attrNameLst>
                                          <p:attrName>style.visibility</p:attrName>
                                        </p:attrNameLst>
                                      </p:cBhvr>
                                      <p:to>
                                        <p:strVal val="visible"/>
                                      </p:to>
                                    </p:set>
                                    <p:anim calcmode="lin" valueType="num">
                                      <p:cBhvr>
                                        <p:cTn id="19" dur="2000" fill="hold"/>
                                        <p:tgtEl>
                                          <p:spTgt spid="40965"/>
                                        </p:tgtEl>
                                        <p:attrNameLst>
                                          <p:attrName>ppt_w</p:attrName>
                                        </p:attrNameLst>
                                      </p:cBhvr>
                                      <p:tavLst>
                                        <p:tav tm="0">
                                          <p:val>
                                            <p:strVal val="#ppt_w*0.70"/>
                                          </p:val>
                                        </p:tav>
                                        <p:tav tm="100000">
                                          <p:val>
                                            <p:strVal val="#ppt_w"/>
                                          </p:val>
                                        </p:tav>
                                      </p:tavLst>
                                    </p:anim>
                                    <p:anim calcmode="lin" valueType="num">
                                      <p:cBhvr>
                                        <p:cTn id="20" dur="2000" fill="hold"/>
                                        <p:tgtEl>
                                          <p:spTgt spid="40965"/>
                                        </p:tgtEl>
                                        <p:attrNameLst>
                                          <p:attrName>ppt_h</p:attrName>
                                        </p:attrNameLst>
                                      </p:cBhvr>
                                      <p:tavLst>
                                        <p:tav tm="0">
                                          <p:val>
                                            <p:strVal val="#ppt_h"/>
                                          </p:val>
                                        </p:tav>
                                        <p:tav tm="100000">
                                          <p:val>
                                            <p:strVal val="#ppt_h"/>
                                          </p:val>
                                        </p:tav>
                                      </p:tavLst>
                                    </p:anim>
                                    <p:animEffect transition="in" filter="fade">
                                      <p:cBhvr>
                                        <p:cTn id="21" dur="2000"/>
                                        <p:tgtEl>
                                          <p:spTgt spid="40965"/>
                                        </p:tgtEl>
                                      </p:cBhvr>
                                    </p:animEffect>
                                  </p:childTnLst>
                                </p:cTn>
                              </p:par>
                              <p:par>
                                <p:cTn id="22" presetID="55" presetClass="entr" presetSubtype="0" fill="hold" nodeType="withEffect">
                                  <p:stCondLst>
                                    <p:cond delay="0"/>
                                  </p:stCondLst>
                                  <p:childTnLst>
                                    <p:set>
                                      <p:cBhvr>
                                        <p:cTn id="23" dur="1" fill="hold">
                                          <p:stCondLst>
                                            <p:cond delay="0"/>
                                          </p:stCondLst>
                                        </p:cTn>
                                        <p:tgtEl>
                                          <p:spTgt spid="40966"/>
                                        </p:tgtEl>
                                        <p:attrNameLst>
                                          <p:attrName>style.visibility</p:attrName>
                                        </p:attrNameLst>
                                      </p:cBhvr>
                                      <p:to>
                                        <p:strVal val="visible"/>
                                      </p:to>
                                    </p:set>
                                    <p:anim calcmode="lin" valueType="num">
                                      <p:cBhvr>
                                        <p:cTn id="24" dur="2000" fill="hold"/>
                                        <p:tgtEl>
                                          <p:spTgt spid="40966"/>
                                        </p:tgtEl>
                                        <p:attrNameLst>
                                          <p:attrName>ppt_w</p:attrName>
                                        </p:attrNameLst>
                                      </p:cBhvr>
                                      <p:tavLst>
                                        <p:tav tm="0">
                                          <p:val>
                                            <p:strVal val="#ppt_w*0.70"/>
                                          </p:val>
                                        </p:tav>
                                        <p:tav tm="100000">
                                          <p:val>
                                            <p:strVal val="#ppt_w"/>
                                          </p:val>
                                        </p:tav>
                                      </p:tavLst>
                                    </p:anim>
                                    <p:anim calcmode="lin" valueType="num">
                                      <p:cBhvr>
                                        <p:cTn id="25" dur="2000" fill="hold"/>
                                        <p:tgtEl>
                                          <p:spTgt spid="40966"/>
                                        </p:tgtEl>
                                        <p:attrNameLst>
                                          <p:attrName>ppt_h</p:attrName>
                                        </p:attrNameLst>
                                      </p:cBhvr>
                                      <p:tavLst>
                                        <p:tav tm="0">
                                          <p:val>
                                            <p:strVal val="#ppt_h"/>
                                          </p:val>
                                        </p:tav>
                                        <p:tav tm="100000">
                                          <p:val>
                                            <p:strVal val="#ppt_h"/>
                                          </p:val>
                                        </p:tav>
                                      </p:tavLst>
                                    </p:anim>
                                    <p:animEffect transition="in" filter="fade">
                                      <p:cBhvr>
                                        <p:cTn id="26" dur="2000"/>
                                        <p:tgtEl>
                                          <p:spTgt spid="40966"/>
                                        </p:tgtEl>
                                      </p:cBhvr>
                                    </p:animEffect>
                                  </p:childTnLst>
                                </p:cTn>
                              </p:par>
                              <p:par>
                                <p:cTn id="27" presetID="55" presetClass="entr" presetSubtype="0" fill="hold" nodeType="withEffect">
                                  <p:stCondLst>
                                    <p:cond delay="0"/>
                                  </p:stCondLst>
                                  <p:childTnLst>
                                    <p:set>
                                      <p:cBhvr>
                                        <p:cTn id="28" dur="1" fill="hold">
                                          <p:stCondLst>
                                            <p:cond delay="0"/>
                                          </p:stCondLst>
                                        </p:cTn>
                                        <p:tgtEl>
                                          <p:spTgt spid="48141"/>
                                        </p:tgtEl>
                                        <p:attrNameLst>
                                          <p:attrName>style.visibility</p:attrName>
                                        </p:attrNameLst>
                                      </p:cBhvr>
                                      <p:to>
                                        <p:strVal val="visible"/>
                                      </p:to>
                                    </p:set>
                                    <p:anim calcmode="lin" valueType="num">
                                      <p:cBhvr>
                                        <p:cTn id="29" dur="2000" fill="hold"/>
                                        <p:tgtEl>
                                          <p:spTgt spid="48141"/>
                                        </p:tgtEl>
                                        <p:attrNameLst>
                                          <p:attrName>ppt_w</p:attrName>
                                        </p:attrNameLst>
                                      </p:cBhvr>
                                      <p:tavLst>
                                        <p:tav tm="0">
                                          <p:val>
                                            <p:strVal val="#ppt_w*0.70"/>
                                          </p:val>
                                        </p:tav>
                                        <p:tav tm="100000">
                                          <p:val>
                                            <p:strVal val="#ppt_w"/>
                                          </p:val>
                                        </p:tav>
                                      </p:tavLst>
                                    </p:anim>
                                    <p:anim calcmode="lin" valueType="num">
                                      <p:cBhvr>
                                        <p:cTn id="30" dur="2000" fill="hold"/>
                                        <p:tgtEl>
                                          <p:spTgt spid="48141"/>
                                        </p:tgtEl>
                                        <p:attrNameLst>
                                          <p:attrName>ppt_h</p:attrName>
                                        </p:attrNameLst>
                                      </p:cBhvr>
                                      <p:tavLst>
                                        <p:tav tm="0">
                                          <p:val>
                                            <p:strVal val="#ppt_h"/>
                                          </p:val>
                                        </p:tav>
                                        <p:tav tm="100000">
                                          <p:val>
                                            <p:strVal val="#ppt_h"/>
                                          </p:val>
                                        </p:tav>
                                      </p:tavLst>
                                    </p:anim>
                                    <p:animEffect transition="in" filter="fade">
                                      <p:cBhvr>
                                        <p:cTn id="31" dur="2000"/>
                                        <p:tgtEl>
                                          <p:spTgt spid="48141"/>
                                        </p:tgtEl>
                                      </p:cBhvr>
                                    </p:animEffect>
                                  </p:childTnLst>
                                </p:cTn>
                              </p:par>
                              <p:par>
                                <p:cTn id="32" presetID="55" presetClass="entr" presetSubtype="0" fill="hold" nodeType="withEffect">
                                  <p:stCondLst>
                                    <p:cond delay="0"/>
                                  </p:stCondLst>
                                  <p:childTnLst>
                                    <p:set>
                                      <p:cBhvr>
                                        <p:cTn id="33" dur="1" fill="hold">
                                          <p:stCondLst>
                                            <p:cond delay="0"/>
                                          </p:stCondLst>
                                        </p:cTn>
                                        <p:tgtEl>
                                          <p:spTgt spid="40969"/>
                                        </p:tgtEl>
                                        <p:attrNameLst>
                                          <p:attrName>style.visibility</p:attrName>
                                        </p:attrNameLst>
                                      </p:cBhvr>
                                      <p:to>
                                        <p:strVal val="visible"/>
                                      </p:to>
                                    </p:set>
                                    <p:anim calcmode="lin" valueType="num">
                                      <p:cBhvr>
                                        <p:cTn id="34" dur="2000" fill="hold"/>
                                        <p:tgtEl>
                                          <p:spTgt spid="40969"/>
                                        </p:tgtEl>
                                        <p:attrNameLst>
                                          <p:attrName>ppt_w</p:attrName>
                                        </p:attrNameLst>
                                      </p:cBhvr>
                                      <p:tavLst>
                                        <p:tav tm="0">
                                          <p:val>
                                            <p:strVal val="#ppt_w*0.70"/>
                                          </p:val>
                                        </p:tav>
                                        <p:tav tm="100000">
                                          <p:val>
                                            <p:strVal val="#ppt_w"/>
                                          </p:val>
                                        </p:tav>
                                      </p:tavLst>
                                    </p:anim>
                                    <p:anim calcmode="lin" valueType="num">
                                      <p:cBhvr>
                                        <p:cTn id="35" dur="2000" fill="hold"/>
                                        <p:tgtEl>
                                          <p:spTgt spid="40969"/>
                                        </p:tgtEl>
                                        <p:attrNameLst>
                                          <p:attrName>ppt_h</p:attrName>
                                        </p:attrNameLst>
                                      </p:cBhvr>
                                      <p:tavLst>
                                        <p:tav tm="0">
                                          <p:val>
                                            <p:strVal val="#ppt_h"/>
                                          </p:val>
                                        </p:tav>
                                        <p:tav tm="100000">
                                          <p:val>
                                            <p:strVal val="#ppt_h"/>
                                          </p:val>
                                        </p:tav>
                                      </p:tavLst>
                                    </p:anim>
                                    <p:animEffect transition="in" filter="fade">
                                      <p:cBhvr>
                                        <p:cTn id="36" dur="2000"/>
                                        <p:tgtEl>
                                          <p:spTgt spid="40969"/>
                                        </p:tgtEl>
                                      </p:cBhvr>
                                    </p:animEffect>
                                  </p:childTnLst>
                                </p:cTn>
                              </p:par>
                              <p:par>
                                <p:cTn id="37" presetID="55" presetClass="entr" presetSubtype="0" fill="hold" nodeType="withEffect">
                                  <p:stCondLst>
                                    <p:cond delay="0"/>
                                  </p:stCondLst>
                                  <p:childTnLst>
                                    <p:set>
                                      <p:cBhvr>
                                        <p:cTn id="38" dur="1" fill="hold">
                                          <p:stCondLst>
                                            <p:cond delay="0"/>
                                          </p:stCondLst>
                                        </p:cTn>
                                        <p:tgtEl>
                                          <p:spTgt spid="40968"/>
                                        </p:tgtEl>
                                        <p:attrNameLst>
                                          <p:attrName>style.visibility</p:attrName>
                                        </p:attrNameLst>
                                      </p:cBhvr>
                                      <p:to>
                                        <p:strVal val="visible"/>
                                      </p:to>
                                    </p:set>
                                    <p:anim calcmode="lin" valueType="num">
                                      <p:cBhvr>
                                        <p:cTn id="39" dur="2000" fill="hold"/>
                                        <p:tgtEl>
                                          <p:spTgt spid="40968"/>
                                        </p:tgtEl>
                                        <p:attrNameLst>
                                          <p:attrName>ppt_w</p:attrName>
                                        </p:attrNameLst>
                                      </p:cBhvr>
                                      <p:tavLst>
                                        <p:tav tm="0">
                                          <p:val>
                                            <p:strVal val="#ppt_w*0.70"/>
                                          </p:val>
                                        </p:tav>
                                        <p:tav tm="100000">
                                          <p:val>
                                            <p:strVal val="#ppt_w"/>
                                          </p:val>
                                        </p:tav>
                                      </p:tavLst>
                                    </p:anim>
                                    <p:anim calcmode="lin" valueType="num">
                                      <p:cBhvr>
                                        <p:cTn id="40" dur="2000" fill="hold"/>
                                        <p:tgtEl>
                                          <p:spTgt spid="40968"/>
                                        </p:tgtEl>
                                        <p:attrNameLst>
                                          <p:attrName>ppt_h</p:attrName>
                                        </p:attrNameLst>
                                      </p:cBhvr>
                                      <p:tavLst>
                                        <p:tav tm="0">
                                          <p:val>
                                            <p:strVal val="#ppt_h"/>
                                          </p:val>
                                        </p:tav>
                                        <p:tav tm="100000">
                                          <p:val>
                                            <p:strVal val="#ppt_h"/>
                                          </p:val>
                                        </p:tav>
                                      </p:tavLst>
                                    </p:anim>
                                    <p:animEffect transition="in" filter="fade">
                                      <p:cBhvr>
                                        <p:cTn id="41" dur="2000"/>
                                        <p:tgtEl>
                                          <p:spTgt spid="40968"/>
                                        </p:tgtEl>
                                      </p:cBhvr>
                                    </p:animEffect>
                                  </p:childTnLst>
                                </p:cTn>
                              </p:par>
                              <p:par>
                                <p:cTn id="42" presetID="37" presetClass="entr" presetSubtype="0" fill="hold" grpId="0" nodeType="withEffect">
                                  <p:stCondLst>
                                    <p:cond delay="0"/>
                                  </p:stCondLst>
                                  <p:childTnLst>
                                    <p:set>
                                      <p:cBhvr>
                                        <p:cTn id="43" dur="1" fill="hold">
                                          <p:stCondLst>
                                            <p:cond delay="0"/>
                                          </p:stCondLst>
                                        </p:cTn>
                                        <p:tgtEl>
                                          <p:spTgt spid="3">
                                            <p:bg/>
                                          </p:spTgt>
                                        </p:tgtEl>
                                        <p:attrNameLst>
                                          <p:attrName>style.visibility</p:attrName>
                                        </p:attrNameLst>
                                      </p:cBhvr>
                                      <p:to>
                                        <p:strVal val="visible"/>
                                      </p:to>
                                    </p:set>
                                    <p:animEffect transition="in" filter="fade">
                                      <p:cBhvr>
                                        <p:cTn id="44" dur="2000"/>
                                        <p:tgtEl>
                                          <p:spTgt spid="3">
                                            <p:bg/>
                                          </p:spTgt>
                                        </p:tgtEl>
                                      </p:cBhvr>
                                    </p:animEffect>
                                    <p:anim calcmode="lin" valueType="num">
                                      <p:cBhvr>
                                        <p:cTn id="45" dur="2000" fill="hold"/>
                                        <p:tgtEl>
                                          <p:spTgt spid="3">
                                            <p:bg/>
                                          </p:spTgt>
                                        </p:tgtEl>
                                        <p:attrNameLst>
                                          <p:attrName>ppt_x</p:attrName>
                                        </p:attrNameLst>
                                      </p:cBhvr>
                                      <p:tavLst>
                                        <p:tav tm="0">
                                          <p:val>
                                            <p:strVal val="#ppt_x"/>
                                          </p:val>
                                        </p:tav>
                                        <p:tav tm="100000">
                                          <p:val>
                                            <p:strVal val="#ppt_x"/>
                                          </p:val>
                                        </p:tav>
                                      </p:tavLst>
                                    </p:anim>
                                    <p:anim calcmode="lin" valueType="num">
                                      <p:cBhvr>
                                        <p:cTn id="46" dur="1800" decel="100000" fill="hold"/>
                                        <p:tgtEl>
                                          <p:spTgt spid="3">
                                            <p:bg/>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3">
                                            <p:bg/>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2000"/>
                                        <p:tgtEl>
                                          <p:spTgt spid="3">
                                            <p:txEl>
                                              <p:pRg st="0" end="0"/>
                                            </p:txEl>
                                          </p:spTgt>
                                        </p:tgtEl>
                                      </p:cBhvr>
                                    </p:animEffect>
                                    <p:anim calcmode="lin" valueType="num">
                                      <p:cBhvr>
                                        <p:cTn id="5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2000"/>
                                        <p:tgtEl>
                                          <p:spTgt spid="3">
                                            <p:txEl>
                                              <p:pRg st="1" end="1"/>
                                            </p:txEl>
                                          </p:spTgt>
                                        </p:tgtEl>
                                      </p:cBhvr>
                                    </p:animEffect>
                                    <p:anim calcmode="lin" valueType="num">
                                      <p:cBhvr>
                                        <p:cTn id="5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2000"/>
                                        <p:tgtEl>
                                          <p:spTgt spid="3">
                                            <p:txEl>
                                              <p:pRg st="2" end="2"/>
                                            </p:txEl>
                                          </p:spTgt>
                                        </p:tgtEl>
                                      </p:cBhvr>
                                    </p:animEffect>
                                    <p:anim calcmode="lin" valueType="num">
                                      <p:cBhvr>
                                        <p:cTn id="6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4"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65"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pic>
        <p:nvPicPr>
          <p:cNvPr id="43010" name="Picture 5" descr="1_0">
            <a:hlinkClick r:id="rId3"/>
          </p:cNvPr>
          <p:cNvPicPr>
            <a:picLocks noChangeAspect="1" noChangeArrowheads="1"/>
          </p:cNvPicPr>
          <p:nvPr/>
        </p:nvPicPr>
        <p:blipFill>
          <a:blip r:embed="rId4" cstate="email"/>
          <a:srcRect/>
          <a:stretch>
            <a:fillRect/>
          </a:stretch>
        </p:blipFill>
        <p:spPr bwMode="auto">
          <a:xfrm>
            <a:off x="0" y="0"/>
            <a:ext cx="9144000" cy="6958013"/>
          </a:xfrm>
          <a:prstGeom prst="rect">
            <a:avLst/>
          </a:prstGeom>
          <a:noFill/>
          <a:ln w="9525">
            <a:noFill/>
            <a:miter lim="800000"/>
            <a:headEnd/>
            <a:tailEnd/>
          </a:ln>
        </p:spPr>
      </p:pic>
      <p:sp>
        <p:nvSpPr>
          <p:cNvPr id="44034" name="Rectangle 2"/>
          <p:cNvSpPr>
            <a:spLocks noGrp="1"/>
          </p:cNvSpPr>
          <p:nvPr>
            <p:ph type="title"/>
          </p:nvPr>
        </p:nvSpPr>
        <p:spPr>
          <a:xfrm>
            <a:off x="395288" y="188913"/>
            <a:ext cx="8229600" cy="936625"/>
          </a:xfrm>
        </p:spPr>
        <p:txBody>
          <a:bodyPr/>
          <a:lstStyle/>
          <a:p>
            <a:pPr>
              <a:defRPr/>
            </a:pPr>
            <a:r>
              <a:rPr lang="ru-RU" dirty="0" smtClean="0">
                <a:solidFill>
                  <a:schemeClr val="tx2">
                    <a:lumMod val="20000"/>
                    <a:lumOff val="80000"/>
                  </a:schemeClr>
                </a:solidFill>
              </a:rPr>
              <a:t>Раздел </a:t>
            </a:r>
            <a:r>
              <a:rPr lang="en-US" dirty="0" smtClean="0">
                <a:solidFill>
                  <a:schemeClr val="tx2">
                    <a:lumMod val="20000"/>
                    <a:lumOff val="80000"/>
                  </a:schemeClr>
                </a:solidFill>
              </a:rPr>
              <a:t>IV</a:t>
            </a:r>
            <a:r>
              <a:rPr lang="ru-RU" dirty="0" smtClean="0">
                <a:solidFill>
                  <a:schemeClr val="tx2">
                    <a:lumMod val="20000"/>
                    <a:lumOff val="80000"/>
                  </a:schemeClr>
                </a:solidFill>
              </a:rPr>
              <a:t>:</a:t>
            </a:r>
            <a:r>
              <a:rPr lang="en-US" dirty="0" smtClean="0">
                <a:solidFill>
                  <a:schemeClr val="tx2">
                    <a:lumMod val="20000"/>
                    <a:lumOff val="80000"/>
                  </a:schemeClr>
                </a:solidFill>
              </a:rPr>
              <a:t/>
            </a:r>
            <a:br>
              <a:rPr lang="en-US" dirty="0" smtClean="0">
                <a:solidFill>
                  <a:schemeClr val="tx2">
                    <a:lumMod val="20000"/>
                    <a:lumOff val="80000"/>
                  </a:schemeClr>
                </a:solidFill>
              </a:rPr>
            </a:br>
            <a:r>
              <a:rPr lang="ru-RU" dirty="0" smtClean="0">
                <a:solidFill>
                  <a:schemeClr val="tx2">
                    <a:lumMod val="20000"/>
                    <a:lumOff val="80000"/>
                  </a:schemeClr>
                </a:solidFill>
              </a:rPr>
              <a:t>Зимние Олимпийские игры</a:t>
            </a:r>
          </a:p>
        </p:txBody>
      </p:sp>
      <p:sp>
        <p:nvSpPr>
          <p:cNvPr id="43012" name="Rectangle 3"/>
          <p:cNvSpPr>
            <a:spLocks noGrp="1"/>
          </p:cNvSpPr>
          <p:nvPr>
            <p:ph type="body" idx="1"/>
          </p:nvPr>
        </p:nvSpPr>
        <p:spPr>
          <a:xfrm>
            <a:off x="0" y="981075"/>
            <a:ext cx="4259263" cy="5876925"/>
          </a:xfrm>
        </p:spPr>
        <p:txBody>
          <a:bodyPr/>
          <a:lstStyle/>
          <a:p>
            <a:endParaRPr lang="ru-RU" sz="1800" smtClean="0">
              <a:solidFill>
                <a:schemeClr val="bg1"/>
              </a:solidFill>
            </a:endParaRPr>
          </a:p>
          <a:p>
            <a:endParaRPr lang="ru-RU" sz="1800" smtClean="0">
              <a:solidFill>
                <a:schemeClr val="bg1"/>
              </a:solidFill>
            </a:endParaRPr>
          </a:p>
        </p:txBody>
      </p:sp>
      <p:sp>
        <p:nvSpPr>
          <p:cNvPr id="41989" name="Прямоугольник 4"/>
          <p:cNvSpPr>
            <a:spLocks noChangeArrowheads="1"/>
          </p:cNvSpPr>
          <p:nvPr/>
        </p:nvSpPr>
        <p:spPr bwMode="auto">
          <a:xfrm>
            <a:off x="5073652" y="1214422"/>
            <a:ext cx="3927504" cy="2062103"/>
          </a:xfrm>
          <a:prstGeom prst="rect">
            <a:avLst/>
          </a:prstGeom>
          <a:noFill/>
          <a:ln w="9525">
            <a:noFill/>
            <a:miter lim="800000"/>
            <a:headEnd/>
            <a:tailEnd/>
          </a:ln>
        </p:spPr>
        <p:txBody>
          <a:bodyPr wrap="square">
            <a:spAutoFit/>
          </a:bodyPr>
          <a:lstStyle/>
          <a:p>
            <a:r>
              <a:rPr lang="ru-RU" sz="1600" dirty="0">
                <a:solidFill>
                  <a:schemeClr val="bg1"/>
                </a:solidFill>
              </a:rPr>
              <a:t>В первой Зимней олимпиаде участвовало  258 спортсменов из 16 стран. В программе — соревнования по лыжному спорту, скоростному бегу на коньках, бобслею, фигурному катанию, хоккею с шайбой. Женщины соревновались только в фигурном катании. </a:t>
            </a:r>
          </a:p>
        </p:txBody>
      </p:sp>
      <p:pic>
        <p:nvPicPr>
          <p:cNvPr id="41990" name="Picture 2" descr="http://twistedsifter.files.wordpress.com/2012/01/1924-american-skaters-jewtraw-winter-olympics-chamonix-first-gold-medal.jpg">
            <a:hlinkClick r:id="rId5"/>
          </p:cNvPr>
          <p:cNvPicPr>
            <a:picLocks noChangeAspect="1" noChangeArrowheads="1"/>
          </p:cNvPicPr>
          <p:nvPr/>
        </p:nvPicPr>
        <p:blipFill>
          <a:blip r:embed="rId6" cstate="email"/>
          <a:srcRect/>
          <a:stretch>
            <a:fillRect/>
          </a:stretch>
        </p:blipFill>
        <p:spPr bwMode="auto">
          <a:xfrm>
            <a:off x="5148263" y="3195654"/>
            <a:ext cx="3621087" cy="2519362"/>
          </a:xfrm>
          <a:prstGeom prst="rect">
            <a:avLst/>
          </a:prstGeom>
          <a:noFill/>
          <a:ln w="9525">
            <a:noFill/>
            <a:miter lim="800000"/>
            <a:headEnd/>
            <a:tailEnd/>
          </a:ln>
        </p:spPr>
      </p:pic>
      <p:sp>
        <p:nvSpPr>
          <p:cNvPr id="7" name="Прямоугольник 6"/>
          <p:cNvSpPr/>
          <p:nvPr/>
        </p:nvSpPr>
        <p:spPr>
          <a:xfrm>
            <a:off x="5132488" y="5778118"/>
            <a:ext cx="3643338" cy="11239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Первый  чемпион Первых зимних Олимпийских игр - американский конькобежец Чарли </a:t>
            </a:r>
            <a:r>
              <a:rPr lang="ru-RU" dirty="0" err="1"/>
              <a:t>Джутроу</a:t>
            </a:r>
            <a:endParaRPr lang="ru-RU" dirty="0"/>
          </a:p>
        </p:txBody>
      </p:sp>
      <p:sp>
        <p:nvSpPr>
          <p:cNvPr id="8" name="Скругленный прямоугольник 7"/>
          <p:cNvSpPr/>
          <p:nvPr/>
        </p:nvSpPr>
        <p:spPr>
          <a:xfrm>
            <a:off x="179388" y="1412875"/>
            <a:ext cx="4714875" cy="544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 </a:t>
            </a:r>
            <a:r>
              <a:rPr lang="ru-RU" dirty="0">
                <a:solidFill>
                  <a:schemeClr val="bg1"/>
                </a:solidFill>
                <a:latin typeface="Times New Roman" pitchFamily="18" charset="0"/>
                <a:cs typeface="Times New Roman" pitchFamily="18" charset="0"/>
              </a:rPr>
              <a:t>Впервые вопрос о проведении отдельно зимних Олимпийских игр обсуждался на сессии МОК в Будапеште (1911).  Представители скандинавских стран  высказались отрицательно, т.к. </a:t>
            </a:r>
            <a:r>
              <a:rPr lang="ru-RU" dirty="0">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считали зимние виды спорта своей заповедной вотчиной. В 1920 г. в программу Олимпиады в Антверпене были включены соревнования по канадскому хоккею. При содействии МОК в 1924  г. во Франции прошла Зимняя спортивная неделя, которой через год  был присвоен официальный статус Первых зимних Олимпийских игр.</a:t>
            </a:r>
            <a:r>
              <a:rPr lang="ru-RU" dirty="0">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С тех пор вплоть до 1992 года «белая» Олимпиада шла в ногу с летней. По решению МОК, с 1994 года зимние Олимпийские игры проводятся через два года после летней Олимпиады </a:t>
            </a:r>
            <a:r>
              <a:rPr lang="ru-RU" dirty="0" smtClean="0">
                <a:solidFill>
                  <a:schemeClr val="bg1"/>
                </a:solidFill>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2000"/>
                                        <p:tgtEl>
                                          <p:spTgt spid="44034"/>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2000"/>
                                        <p:tgtEl>
                                          <p:spTgt spid="8"/>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41989"/>
                                        </p:tgtEl>
                                        <p:attrNameLst>
                                          <p:attrName>style.visibility</p:attrName>
                                        </p:attrNameLst>
                                      </p:cBhvr>
                                      <p:to>
                                        <p:strVal val="visible"/>
                                      </p:to>
                                    </p:set>
                                    <p:animEffect transition="in" filter="slide(fromBottom)">
                                      <p:cBhvr>
                                        <p:cTn id="15" dur="2000"/>
                                        <p:tgtEl>
                                          <p:spTgt spid="41989"/>
                                        </p:tgtEl>
                                      </p:cBhvr>
                                    </p:animEffect>
                                  </p:childTnLst>
                                </p:cTn>
                              </p:par>
                              <p:par>
                                <p:cTn id="16" presetID="12" presetClass="entr" presetSubtype="4" fill="hold" nodeType="withEffect">
                                  <p:stCondLst>
                                    <p:cond delay="0"/>
                                  </p:stCondLst>
                                  <p:childTnLst>
                                    <p:set>
                                      <p:cBhvr>
                                        <p:cTn id="17" dur="1" fill="hold">
                                          <p:stCondLst>
                                            <p:cond delay="0"/>
                                          </p:stCondLst>
                                        </p:cTn>
                                        <p:tgtEl>
                                          <p:spTgt spid="41990"/>
                                        </p:tgtEl>
                                        <p:attrNameLst>
                                          <p:attrName>style.visibility</p:attrName>
                                        </p:attrNameLst>
                                      </p:cBhvr>
                                      <p:to>
                                        <p:strVal val="visible"/>
                                      </p:to>
                                    </p:set>
                                    <p:animEffect transition="in" filter="slide(fromBottom)">
                                      <p:cBhvr>
                                        <p:cTn id="18" dur="2000"/>
                                        <p:tgtEl>
                                          <p:spTgt spid="4199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1989"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5" name="Заголовок 4"/>
          <p:cNvSpPr>
            <a:spLocks noGrp="1"/>
          </p:cNvSpPr>
          <p:nvPr>
            <p:ph type="title"/>
          </p:nvPr>
        </p:nvSpPr>
        <p:spPr>
          <a:xfrm>
            <a:off x="428625" y="0"/>
            <a:ext cx="8229600" cy="1071563"/>
          </a:xfrm>
        </p:spPr>
        <p:txBody>
          <a:bodyPr/>
          <a:lstStyle/>
          <a:p>
            <a:pPr>
              <a:defRPr/>
            </a:pPr>
            <a:r>
              <a:rPr lang="ru-RU" sz="3600" dirty="0" smtClean="0">
                <a:solidFill>
                  <a:schemeClr val="accent1">
                    <a:lumMod val="20000"/>
                    <a:lumOff val="80000"/>
                  </a:schemeClr>
                </a:solidFill>
              </a:rPr>
              <a:t>Современные виды спорта, включенные в зимние Олимпийские игры:</a:t>
            </a:r>
            <a:endParaRPr lang="ru-RU" sz="3600" dirty="0">
              <a:solidFill>
                <a:schemeClr val="accent1">
                  <a:lumMod val="20000"/>
                  <a:lumOff val="80000"/>
                </a:schemeClr>
              </a:solidFill>
            </a:endParaRPr>
          </a:p>
        </p:txBody>
      </p:sp>
      <p:sp>
        <p:nvSpPr>
          <p:cNvPr id="43012" name="Содержимое 8"/>
          <p:cNvSpPr>
            <a:spLocks noGrp="1"/>
          </p:cNvSpPr>
          <p:nvPr>
            <p:ph sz="quarter" idx="4"/>
          </p:nvPr>
        </p:nvSpPr>
        <p:spPr>
          <a:xfrm>
            <a:off x="4071934" y="1125538"/>
            <a:ext cx="4929192" cy="2716212"/>
          </a:xfrm>
          <a:gradFill flip="none" rotWithShape="1">
            <a:gsLst>
              <a:gs pos="100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tileRect/>
          </a:gradFill>
        </p:spPr>
        <p:txBody>
          <a:bodyPr/>
          <a:lstStyle/>
          <a:p>
            <a:pPr>
              <a:buFont typeface="Arial" charset="0"/>
              <a:buNone/>
            </a:pPr>
            <a:r>
              <a:rPr lang="ru-RU" sz="3600" dirty="0" smtClean="0">
                <a:solidFill>
                  <a:schemeClr val="bg1"/>
                </a:solidFill>
              </a:rPr>
              <a:t>      </a:t>
            </a:r>
            <a:r>
              <a:rPr lang="ru-RU" b="1" u="sng" dirty="0" smtClean="0">
                <a:solidFill>
                  <a:schemeClr val="bg1"/>
                </a:solidFill>
                <a:hlinkClick r:id="rId4"/>
              </a:rPr>
              <a:t>Биатлон</a:t>
            </a:r>
            <a:r>
              <a:rPr lang="ru-RU" sz="1800" dirty="0" smtClean="0">
                <a:solidFill>
                  <a:schemeClr val="bg1"/>
                </a:solidFill>
              </a:rPr>
              <a:t> - зимнее двоеборье, состоящее из лыжных гонок со стрельбой на огневых рубежах из малокалиберной винтовки (в 1960 – 1976 – из карабина). В программе ЗОИ с 1960 – мужчины, с 1992 – женщины. В современной программе  три дисциплины: гонки на лыжах 20 км, 10 км, эстафета 4х7,5 км. </a:t>
            </a:r>
          </a:p>
        </p:txBody>
      </p:sp>
      <p:sp>
        <p:nvSpPr>
          <p:cNvPr id="7" name="Скругленный прямоугольник 6"/>
          <p:cNvSpPr/>
          <p:nvPr/>
        </p:nvSpPr>
        <p:spPr>
          <a:xfrm>
            <a:off x="4071934" y="3929066"/>
            <a:ext cx="5000625" cy="28575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200" dirty="0">
              <a:solidFill>
                <a:schemeClr val="tx1"/>
              </a:solidFill>
              <a:latin typeface="Arial" charset="0"/>
              <a:ea typeface="Times New Roman" pitchFamily="18" charset="0"/>
              <a:cs typeface="Arial" charset="0"/>
            </a:endParaRPr>
          </a:p>
          <a:p>
            <a:pPr>
              <a:defRPr/>
            </a:pPr>
            <a:endParaRPr lang="ru-RU" sz="1200" dirty="0">
              <a:solidFill>
                <a:schemeClr val="tx1"/>
              </a:solidFill>
              <a:latin typeface="Arial" charset="0"/>
              <a:ea typeface="Times New Roman" pitchFamily="18" charset="0"/>
              <a:cs typeface="Arial" charset="0"/>
            </a:endParaRPr>
          </a:p>
          <a:p>
            <a:pPr>
              <a:defRPr/>
            </a:pPr>
            <a:r>
              <a:rPr lang="ru-RU" sz="1200" dirty="0">
                <a:solidFill>
                  <a:schemeClr val="tx1"/>
                </a:solidFill>
                <a:latin typeface="Arial" charset="0"/>
                <a:ea typeface="Times New Roman" pitchFamily="18" charset="0"/>
                <a:cs typeface="Arial" charset="0"/>
              </a:rPr>
              <a:t>Олимпийские рекорды России [Электронный ресурс]. – М. : </a:t>
            </a:r>
            <a:r>
              <a:rPr lang="ru-RU" sz="1200" dirty="0" err="1">
                <a:solidFill>
                  <a:schemeClr val="tx1"/>
                </a:solidFill>
                <a:latin typeface="Arial" charset="0"/>
                <a:ea typeface="Times New Roman" pitchFamily="18" charset="0"/>
                <a:cs typeface="Arial" charset="0"/>
              </a:rPr>
              <a:t>бизнессофт</a:t>
            </a:r>
            <a:r>
              <a:rPr lang="ru-RU" sz="1200" dirty="0">
                <a:solidFill>
                  <a:schemeClr val="tx1"/>
                </a:solidFill>
                <a:latin typeface="Arial" charset="0"/>
                <a:ea typeface="Times New Roman" pitchFamily="18" charset="0"/>
                <a:cs typeface="Arial" charset="0"/>
              </a:rPr>
              <a:t>, 2008. – 1 электрон. опт. диск. (</a:t>
            </a:r>
            <a:r>
              <a:rPr lang="en-US" sz="1200" dirty="0">
                <a:solidFill>
                  <a:schemeClr val="tx1"/>
                </a:solidFill>
                <a:latin typeface="Arial" charset="0"/>
                <a:ea typeface="Times New Roman" pitchFamily="18" charset="0"/>
                <a:cs typeface="Arial" charset="0"/>
              </a:rPr>
              <a:t>CD</a:t>
            </a:r>
            <a:r>
              <a:rPr lang="ru-RU" sz="1200" dirty="0">
                <a:solidFill>
                  <a:schemeClr val="tx1"/>
                </a:solidFill>
                <a:latin typeface="Arial" charset="0"/>
                <a:ea typeface="Times New Roman" pitchFamily="18" charset="0"/>
                <a:cs typeface="Arial" charset="0"/>
              </a:rPr>
              <a:t> – </a:t>
            </a:r>
            <a:r>
              <a:rPr lang="en-US" sz="1200" dirty="0">
                <a:solidFill>
                  <a:schemeClr val="tx1"/>
                </a:solidFill>
                <a:latin typeface="Arial" charset="0"/>
                <a:ea typeface="Times New Roman" pitchFamily="18" charset="0"/>
                <a:cs typeface="Arial" charset="0"/>
              </a:rPr>
              <a:t>ROM</a:t>
            </a:r>
            <a:r>
              <a:rPr lang="ru-RU" sz="1200" dirty="0">
                <a:solidFill>
                  <a:schemeClr val="tx1"/>
                </a:solidFill>
                <a:latin typeface="Arial" charset="0"/>
                <a:ea typeface="Times New Roman" pitchFamily="18" charset="0"/>
                <a:cs typeface="Arial" charset="0"/>
              </a:rPr>
              <a:t>). – (Большая энциклопедия России).</a:t>
            </a:r>
            <a:endParaRPr lang="ru-RU" sz="800" dirty="0">
              <a:solidFill>
                <a:schemeClr val="tx1"/>
              </a:solidFill>
              <a:latin typeface="Arial" charset="0"/>
              <a:ea typeface="Times New Roman" pitchFamily="18" charset="0"/>
              <a:cs typeface="Arial" charset="0"/>
            </a:endParaRPr>
          </a:p>
          <a:p>
            <a:pPr>
              <a:defRPr/>
            </a:pPr>
            <a:endParaRPr lang="ru-RU" sz="1200" dirty="0">
              <a:solidFill>
                <a:schemeClr val="tx1"/>
              </a:solidFill>
              <a:latin typeface="Arial" charset="0"/>
              <a:ea typeface="Times New Roman" pitchFamily="18" charset="0"/>
              <a:cs typeface="Arial" charset="0"/>
            </a:endParaRPr>
          </a:p>
          <a:p>
            <a:pPr>
              <a:defRPr/>
            </a:pPr>
            <a:r>
              <a:rPr lang="ru-RU" sz="1200" dirty="0">
                <a:solidFill>
                  <a:srgbClr val="FFFFFF"/>
                </a:solidFill>
                <a:ea typeface="Times New Roman" pitchFamily="18" charset="0"/>
                <a:cs typeface="Arial" charset="0"/>
              </a:rPr>
              <a:t> </a:t>
            </a:r>
            <a:r>
              <a:rPr lang="ru-RU" sz="1600" dirty="0">
                <a:solidFill>
                  <a:srgbClr val="C00000"/>
                </a:solidFill>
                <a:ea typeface="Times New Roman" pitchFamily="18" charset="0"/>
                <a:cs typeface="Arial" charset="0"/>
              </a:rPr>
              <a:t>Энциклопедия содержит более 300 статей, более 200 иллюстраций, видео, рассказывающее об олимпийской символике и о параметрах игровых площадок для разных видов спорта, а также сводные таблицы результатов Олимпийских игр разных лет, в которых принимали участие советские и российские спортсмены. </a:t>
            </a:r>
            <a:endParaRPr lang="ru-RU" sz="1600" dirty="0">
              <a:solidFill>
                <a:srgbClr val="C00000"/>
              </a:solidFill>
              <a:latin typeface="Arial" charset="0"/>
              <a:ea typeface="Times New Roman" pitchFamily="18" charset="0"/>
              <a:cs typeface="Arial" charset="0"/>
            </a:endParaRPr>
          </a:p>
          <a:p>
            <a:pPr>
              <a:defRPr/>
            </a:pPr>
            <a:endParaRPr lang="ru-RU" sz="1200" dirty="0">
              <a:solidFill>
                <a:srgbClr val="C00000"/>
              </a:solidFill>
              <a:latin typeface="Arial" charset="0"/>
              <a:cs typeface="Arial" charset="0"/>
            </a:endParaRPr>
          </a:p>
          <a:p>
            <a:pPr>
              <a:defRPr/>
            </a:pPr>
            <a:endParaRPr lang="ru-RU" sz="1200" dirty="0">
              <a:solidFill>
                <a:schemeClr val="tx1"/>
              </a:solidFill>
              <a:latin typeface="Arial" charset="0"/>
              <a:cs typeface="Arial" charset="0"/>
            </a:endParaRPr>
          </a:p>
          <a:p>
            <a:pPr>
              <a:defRPr/>
            </a:pPr>
            <a:endParaRPr lang="ru-RU" sz="1200" dirty="0">
              <a:solidFill>
                <a:schemeClr val="tx1"/>
              </a:solidFill>
              <a:latin typeface="Arial" charset="0"/>
              <a:cs typeface="Arial" charset="0"/>
            </a:endParaRPr>
          </a:p>
        </p:txBody>
      </p:sp>
      <p:pic>
        <p:nvPicPr>
          <p:cNvPr id="43014" name="Picture 3" descr="http://www.vestikavkaza.ru/upload/iblock/f3d/biatlon.jpg">
            <a:hlinkClick r:id="rId5"/>
          </p:cNvPr>
          <p:cNvPicPr>
            <a:picLocks noChangeAspect="1" noChangeArrowheads="1"/>
          </p:cNvPicPr>
          <p:nvPr/>
        </p:nvPicPr>
        <p:blipFill>
          <a:blip r:embed="rId6" cstate="email">
            <a:clrChange>
              <a:clrFrom>
                <a:srgbClr val="FDFDFD"/>
              </a:clrFrom>
              <a:clrTo>
                <a:srgbClr val="FDFDFD">
                  <a:alpha val="0"/>
                </a:srgbClr>
              </a:clrTo>
            </a:clrChange>
          </a:blip>
          <a:srcRect/>
          <a:stretch>
            <a:fillRect/>
          </a:stretch>
        </p:blipFill>
        <p:spPr bwMode="auto">
          <a:xfrm>
            <a:off x="285750" y="785813"/>
            <a:ext cx="3255963" cy="4414837"/>
          </a:xfrm>
          <a:prstGeom prst="rect">
            <a:avLst/>
          </a:prstGeom>
          <a:noFill/>
          <a:ln w="9525">
            <a:noFill/>
            <a:miter lim="800000"/>
            <a:headEnd/>
            <a:tailEnd/>
          </a:ln>
        </p:spPr>
      </p:pic>
      <p:pic>
        <p:nvPicPr>
          <p:cNvPr id="43015" name="Picture 1" descr="C:\Users\Эвгений\Desktop\Олимпиада\олимпийские игры\366517.jpg"/>
          <p:cNvPicPr>
            <a:picLocks noChangeAspect="1" noChangeArrowheads="1"/>
          </p:cNvPicPr>
          <p:nvPr/>
        </p:nvPicPr>
        <p:blipFill>
          <a:blip r:embed="rId7" cstate="print"/>
          <a:srcRect/>
          <a:stretch>
            <a:fillRect/>
          </a:stretch>
        </p:blipFill>
        <p:spPr bwMode="auto">
          <a:xfrm>
            <a:off x="1714500" y="4561007"/>
            <a:ext cx="2214563" cy="221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 calcmode="lin" valueType="num">
                                      <p:cBhvr>
                                        <p:cTn id="11" dur="2000" fill="hold"/>
                                        <p:tgtEl>
                                          <p:spTgt spid="43014"/>
                                        </p:tgtEl>
                                        <p:attrNameLst>
                                          <p:attrName>ppt_w</p:attrName>
                                        </p:attrNameLst>
                                      </p:cBhvr>
                                      <p:tavLst>
                                        <p:tav tm="0">
                                          <p:val>
                                            <p:fltVal val="0"/>
                                          </p:val>
                                        </p:tav>
                                        <p:tav tm="100000">
                                          <p:val>
                                            <p:strVal val="#ppt_w"/>
                                          </p:val>
                                        </p:tav>
                                      </p:tavLst>
                                    </p:anim>
                                    <p:anim calcmode="lin" valueType="num">
                                      <p:cBhvr>
                                        <p:cTn id="12" dur="2000" fill="hold"/>
                                        <p:tgtEl>
                                          <p:spTgt spid="430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3012">
                                            <p:bg/>
                                          </p:spTgt>
                                        </p:tgtEl>
                                        <p:attrNameLst>
                                          <p:attrName>style.visibility</p:attrName>
                                        </p:attrNameLst>
                                      </p:cBhvr>
                                      <p:to>
                                        <p:strVal val="visible"/>
                                      </p:to>
                                    </p:set>
                                    <p:anim calcmode="lin" valueType="num">
                                      <p:cBhvr>
                                        <p:cTn id="15" dur="2000" fill="hold"/>
                                        <p:tgtEl>
                                          <p:spTgt spid="43012">
                                            <p:bg/>
                                          </p:spTgt>
                                        </p:tgtEl>
                                        <p:attrNameLst>
                                          <p:attrName>ppt_w</p:attrName>
                                        </p:attrNameLst>
                                      </p:cBhvr>
                                      <p:tavLst>
                                        <p:tav tm="0">
                                          <p:val>
                                            <p:fltVal val="0"/>
                                          </p:val>
                                        </p:tav>
                                        <p:tav tm="100000">
                                          <p:val>
                                            <p:strVal val="#ppt_w"/>
                                          </p:val>
                                        </p:tav>
                                      </p:tavLst>
                                    </p:anim>
                                    <p:anim calcmode="lin" valueType="num">
                                      <p:cBhvr>
                                        <p:cTn id="16" dur="2000" fill="hold"/>
                                        <p:tgtEl>
                                          <p:spTgt spid="43012">
                                            <p:bg/>
                                          </p:spTgt>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3" presetClass="entr" presetSubtype="16" fill="hold" grpId="0" nodeType="afterEffect">
                                  <p:stCondLst>
                                    <p:cond delay="0"/>
                                  </p:stCondLst>
                                  <p:childTnLst>
                                    <p:set>
                                      <p:cBhvr>
                                        <p:cTn id="19" dur="1" fill="hold">
                                          <p:stCondLst>
                                            <p:cond delay="0"/>
                                          </p:stCondLst>
                                        </p:cTn>
                                        <p:tgtEl>
                                          <p:spTgt spid="43012">
                                            <p:txEl>
                                              <p:pRg st="0" end="0"/>
                                            </p:txEl>
                                          </p:spTgt>
                                        </p:tgtEl>
                                        <p:attrNameLst>
                                          <p:attrName>style.visibility</p:attrName>
                                        </p:attrNameLst>
                                      </p:cBhvr>
                                      <p:to>
                                        <p:strVal val="visible"/>
                                      </p:to>
                                    </p:set>
                                    <p:anim calcmode="lin" valueType="num">
                                      <p:cBhvr>
                                        <p:cTn id="20" dur="20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43012">
                                            <p:txEl>
                                              <p:pRg st="0" end="0"/>
                                            </p:txEl>
                                          </p:spTgt>
                                        </p:tgtEl>
                                        <p:attrNameLst>
                                          <p:attrName>ppt_h</p:attrName>
                                        </p:attrNameLst>
                                      </p:cBhvr>
                                      <p:tavLst>
                                        <p:tav tm="0">
                                          <p:val>
                                            <p:fltVal val="0"/>
                                          </p:val>
                                        </p:tav>
                                        <p:tav tm="100000">
                                          <p:val>
                                            <p:strVal val="#ppt_h"/>
                                          </p:val>
                                        </p:tav>
                                      </p:tavLst>
                                    </p:anim>
                                  </p:childTnLst>
                                </p:cTn>
                              </p:par>
                            </p:childTnLst>
                          </p:cTn>
                        </p:par>
                        <p:par>
                          <p:cTn id="22" fill="hold">
                            <p:stCondLst>
                              <p:cond delay="6000"/>
                            </p:stCondLst>
                            <p:childTnLst>
                              <p:par>
                                <p:cTn id="23" presetID="37" presetClass="entr" presetSubtype="0" fill="hold" nodeType="afterEffect">
                                  <p:stCondLst>
                                    <p:cond delay="0"/>
                                  </p:stCondLst>
                                  <p:childTnLst>
                                    <p:set>
                                      <p:cBhvr>
                                        <p:cTn id="24" dur="1" fill="hold">
                                          <p:stCondLst>
                                            <p:cond delay="0"/>
                                          </p:stCondLst>
                                        </p:cTn>
                                        <p:tgtEl>
                                          <p:spTgt spid="43015"/>
                                        </p:tgtEl>
                                        <p:attrNameLst>
                                          <p:attrName>style.visibility</p:attrName>
                                        </p:attrNameLst>
                                      </p:cBhvr>
                                      <p:to>
                                        <p:strVal val="visible"/>
                                      </p:to>
                                    </p:set>
                                    <p:animEffect transition="in" filter="fade">
                                      <p:cBhvr>
                                        <p:cTn id="25" dur="2000"/>
                                        <p:tgtEl>
                                          <p:spTgt spid="43015"/>
                                        </p:tgtEl>
                                      </p:cBhvr>
                                    </p:animEffect>
                                    <p:anim calcmode="lin" valueType="num">
                                      <p:cBhvr>
                                        <p:cTn id="26" dur="2000" fill="hold"/>
                                        <p:tgtEl>
                                          <p:spTgt spid="43015"/>
                                        </p:tgtEl>
                                        <p:attrNameLst>
                                          <p:attrName>ppt_x</p:attrName>
                                        </p:attrNameLst>
                                      </p:cBhvr>
                                      <p:tavLst>
                                        <p:tav tm="0">
                                          <p:val>
                                            <p:strVal val="#ppt_x"/>
                                          </p:val>
                                        </p:tav>
                                        <p:tav tm="100000">
                                          <p:val>
                                            <p:strVal val="#ppt_x"/>
                                          </p:val>
                                        </p:tav>
                                      </p:tavLst>
                                    </p:anim>
                                    <p:anim calcmode="lin" valueType="num">
                                      <p:cBhvr>
                                        <p:cTn id="27" dur="1800" decel="100000" fill="hold"/>
                                        <p:tgtEl>
                                          <p:spTgt spid="43015"/>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43015"/>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ppt_x</p:attrName>
                                        </p:attrNameLst>
                                      </p:cBhvr>
                                      <p:tavLst>
                                        <p:tav tm="0">
                                          <p:val>
                                            <p:strVal val="#ppt_x"/>
                                          </p:val>
                                        </p:tav>
                                        <p:tav tm="100000">
                                          <p:val>
                                            <p:strVal val="#ppt_x"/>
                                          </p:val>
                                        </p:tav>
                                      </p:tavLst>
                                    </p:anim>
                                    <p:anim calcmode="lin" valueType="num">
                                      <p:cBhvr>
                                        <p:cTn id="33" dur="1800" decel="100000" fill="hold"/>
                                        <p:tgtEl>
                                          <p:spTgt spid="7"/>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012" grpId="0" uiExpand="1" build="p"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44035" name="Заголовок 1"/>
          <p:cNvSpPr>
            <a:spLocks noGrp="1"/>
          </p:cNvSpPr>
          <p:nvPr>
            <p:ph type="title"/>
          </p:nvPr>
        </p:nvSpPr>
        <p:spPr>
          <a:xfrm>
            <a:off x="4000496" y="71414"/>
            <a:ext cx="2357454" cy="642938"/>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ru-RU" u="sng" dirty="0" smtClean="0">
                <a:solidFill>
                  <a:schemeClr val="tx2">
                    <a:lumMod val="20000"/>
                    <a:lumOff val="80000"/>
                  </a:schemeClr>
                </a:solidFill>
                <a:hlinkClick r:id="rId4"/>
              </a:rPr>
              <a:t>Бобслей</a:t>
            </a:r>
            <a:r>
              <a:rPr lang="ru-RU" dirty="0" smtClean="0">
                <a:solidFill>
                  <a:srgbClr val="0000FF"/>
                </a:solidFill>
              </a:rPr>
              <a:t>:</a:t>
            </a:r>
          </a:p>
        </p:txBody>
      </p:sp>
      <p:sp>
        <p:nvSpPr>
          <p:cNvPr id="45060" name="Содержимое 3"/>
          <p:cNvSpPr>
            <a:spLocks noGrp="1"/>
          </p:cNvSpPr>
          <p:nvPr>
            <p:ph sz="half" idx="2"/>
          </p:nvPr>
        </p:nvSpPr>
        <p:spPr>
          <a:xfrm>
            <a:off x="0" y="2174875"/>
            <a:ext cx="4497388" cy="3951288"/>
          </a:xfrm>
        </p:spPr>
        <p:txBody>
          <a:bodyPr/>
          <a:lstStyle/>
          <a:p>
            <a:endParaRPr lang="ru-RU" smtClean="0"/>
          </a:p>
          <a:p>
            <a:endParaRPr lang="ru-RU" smtClean="0"/>
          </a:p>
        </p:txBody>
      </p:sp>
      <p:sp>
        <p:nvSpPr>
          <p:cNvPr id="44037" name="Содержимое 5"/>
          <p:cNvSpPr>
            <a:spLocks noGrp="1"/>
          </p:cNvSpPr>
          <p:nvPr>
            <p:ph sz="quarter" idx="4"/>
          </p:nvPr>
        </p:nvSpPr>
        <p:spPr>
          <a:xfrm>
            <a:off x="4643438" y="1000125"/>
            <a:ext cx="3827462" cy="3951288"/>
          </a:xfrm>
        </p:spPr>
        <p:txBody>
          <a:bodyPr/>
          <a:lstStyle/>
          <a:p>
            <a:pPr>
              <a:buFont typeface="Arial" charset="0"/>
              <a:buNone/>
            </a:pPr>
            <a:r>
              <a:rPr lang="ru-RU" sz="1800" b="1" dirty="0" smtClean="0">
                <a:solidFill>
                  <a:schemeClr val="bg1"/>
                </a:solidFill>
              </a:rPr>
              <a:t>      </a:t>
            </a:r>
            <a:r>
              <a:rPr lang="ru-RU" b="1" dirty="0" smtClean="0">
                <a:solidFill>
                  <a:schemeClr val="bg1"/>
                </a:solidFill>
              </a:rPr>
              <a:t>Скелетон </a:t>
            </a:r>
            <a:r>
              <a:rPr lang="ru-RU" sz="1800" b="1" dirty="0" smtClean="0">
                <a:solidFill>
                  <a:schemeClr val="bg1"/>
                </a:solidFill>
              </a:rPr>
              <a:t>- </a:t>
            </a:r>
            <a:r>
              <a:rPr lang="ru-RU" sz="1800" dirty="0" smtClean="0">
                <a:solidFill>
                  <a:schemeClr val="bg1"/>
                </a:solidFill>
              </a:rPr>
              <a:t>(англ. </a:t>
            </a:r>
            <a:r>
              <a:rPr lang="ru-RU" sz="1800" i="1" dirty="0" err="1" smtClean="0">
                <a:solidFill>
                  <a:schemeClr val="bg1"/>
                </a:solidFill>
              </a:rPr>
              <a:t>Skeleton</a:t>
            </a:r>
            <a:r>
              <a:rPr lang="ru-RU" sz="1800" dirty="0" smtClean="0">
                <a:solidFill>
                  <a:schemeClr val="bg1"/>
                </a:solidFill>
              </a:rPr>
              <a:t> - каркас) — зимний вид спорта, представляющий собой спуск по ледяному жёлобу в </a:t>
            </a:r>
            <a:r>
              <a:rPr lang="ru-RU" sz="1800" dirty="0" err="1" smtClean="0">
                <a:solidFill>
                  <a:schemeClr val="bg1"/>
                </a:solidFill>
              </a:rPr>
              <a:t>двухполозьевых</a:t>
            </a:r>
            <a:r>
              <a:rPr lang="ru-RU" sz="1800" dirty="0" smtClean="0">
                <a:solidFill>
                  <a:schemeClr val="bg1"/>
                </a:solidFill>
              </a:rPr>
              <a:t> санях на укрепленной раме. Победитель  определяется по сумме двух заездов.</a:t>
            </a:r>
          </a:p>
          <a:p>
            <a:endParaRPr lang="ru-RU" sz="1800" dirty="0" smtClean="0">
              <a:solidFill>
                <a:schemeClr val="bg1"/>
              </a:solidFill>
            </a:endParaRPr>
          </a:p>
        </p:txBody>
      </p:sp>
      <p:pic>
        <p:nvPicPr>
          <p:cNvPr id="44038" name="Picture 3" descr="http://oboi-kartinki.ru/_ph/26/941250954.jpg">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57158" y="571480"/>
            <a:ext cx="4140200" cy="3168650"/>
          </a:xfrm>
          <a:prstGeom prst="ellipse">
            <a:avLst/>
          </a:prstGeom>
          <a:solidFill>
            <a:schemeClr val="accent1">
              <a:lumMod val="40000"/>
              <a:lumOff val="60000"/>
            </a:schemeClr>
          </a:solidFill>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4039" name="Picture 5" descr="http://o6oi.ru/main.php/95475-2/0005.jpg">
            <a:hlinkClick r:id="rId7"/>
          </p:cNvPr>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929190" y="3571876"/>
            <a:ext cx="3786214" cy="3069190"/>
          </a:xfrm>
          <a:prstGeom prst="ellipse">
            <a:avLst/>
          </a:prstGeom>
          <a:solidFill>
            <a:schemeClr val="accent1">
              <a:lumMod val="40000"/>
              <a:lumOff val="60000"/>
            </a:schemeClr>
          </a:solidFill>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4040" name="Прямоугольник 10"/>
          <p:cNvSpPr>
            <a:spLocks noChangeArrowheads="1"/>
          </p:cNvSpPr>
          <p:nvPr/>
        </p:nvSpPr>
        <p:spPr bwMode="auto">
          <a:xfrm>
            <a:off x="285750" y="3929063"/>
            <a:ext cx="4572000" cy="2400300"/>
          </a:xfrm>
          <a:prstGeom prst="rect">
            <a:avLst/>
          </a:prstGeom>
          <a:noFill/>
          <a:ln w="9525">
            <a:noFill/>
            <a:miter lim="800000"/>
            <a:headEnd/>
            <a:tailEnd/>
          </a:ln>
        </p:spPr>
        <p:txBody>
          <a:bodyPr>
            <a:spAutoFit/>
          </a:bodyPr>
          <a:lstStyle/>
          <a:p>
            <a:pPr>
              <a:defRPr/>
            </a:pPr>
            <a:r>
              <a:rPr lang="ru-RU" sz="2400" b="1" dirty="0">
                <a:solidFill>
                  <a:schemeClr val="bg1"/>
                </a:solidFill>
                <a:latin typeface="+mn-lt"/>
              </a:rPr>
              <a:t>Бобслей</a:t>
            </a:r>
            <a:r>
              <a:rPr lang="ru-RU" b="1" dirty="0">
                <a:solidFill>
                  <a:schemeClr val="bg1"/>
                </a:solidFill>
                <a:latin typeface="Calibri" pitchFamily="34" charset="0"/>
              </a:rPr>
              <a:t> - </a:t>
            </a:r>
            <a:r>
              <a:rPr lang="ru-RU" dirty="0">
                <a:solidFill>
                  <a:schemeClr val="bg1"/>
                </a:solidFill>
                <a:latin typeface="Calibri" pitchFamily="34" charset="0"/>
              </a:rPr>
              <a:t>скоростной спуск с гор по специально</a:t>
            </a:r>
            <a:r>
              <a:rPr lang="ru-RU" b="1" dirty="0">
                <a:solidFill>
                  <a:schemeClr val="bg1"/>
                </a:solidFill>
                <a:latin typeface="Calibri" pitchFamily="34" charset="0"/>
              </a:rPr>
              <a:t> </a:t>
            </a:r>
            <a:r>
              <a:rPr lang="ru-RU" dirty="0">
                <a:solidFill>
                  <a:schemeClr val="bg1"/>
                </a:solidFill>
                <a:latin typeface="Calibri" pitchFamily="34" charset="0"/>
              </a:rPr>
              <a:t>оборудованным ледовым трассам на управляемых санях – бобслеях. Используют двухместные   и четырехместные бобслеи. Длина трассы – 1500 – 2000 м с 15 виражами</a:t>
            </a:r>
            <a:r>
              <a:rPr lang="en-US" dirty="0">
                <a:solidFill>
                  <a:schemeClr val="bg1"/>
                </a:solidFill>
                <a:latin typeface="Calibri" pitchFamily="34" charset="0"/>
              </a:rPr>
              <a:t>/</a:t>
            </a:r>
            <a:r>
              <a:rPr lang="ru-RU" dirty="0">
                <a:solidFill>
                  <a:schemeClr val="bg1"/>
                </a:solidFill>
                <a:latin typeface="Calibri" pitchFamily="34" charset="0"/>
              </a:rPr>
              <a:t> В программе ЗОИ с 1924 г. Соревнования проводятся только среди мужчин.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2000" fill="hold"/>
                                        <p:tgtEl>
                                          <p:spTgt spid="44035"/>
                                        </p:tgtEl>
                                        <p:attrNameLst>
                                          <p:attrName>ppt_x</p:attrName>
                                        </p:attrNameLst>
                                      </p:cBhvr>
                                      <p:tavLst>
                                        <p:tav tm="0">
                                          <p:val>
                                            <p:strVal val="0-#ppt_w/2"/>
                                          </p:val>
                                        </p:tav>
                                        <p:tav tm="100000">
                                          <p:val>
                                            <p:strVal val="#ppt_x"/>
                                          </p:val>
                                        </p:tav>
                                      </p:tavLst>
                                    </p:anim>
                                    <p:anim calcmode="lin" valueType="num">
                                      <p:cBhvr additive="base">
                                        <p:cTn id="8" dur="2000" fill="hold"/>
                                        <p:tgtEl>
                                          <p:spTgt spid="4403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0" presetClass="entr" presetSubtype="0" decel="100000" fill="hold" nodeType="afterEffect">
                                  <p:stCondLst>
                                    <p:cond delay="0"/>
                                  </p:stCondLst>
                                  <p:childTnLst>
                                    <p:set>
                                      <p:cBhvr>
                                        <p:cTn id="11" dur="1" fill="hold">
                                          <p:stCondLst>
                                            <p:cond delay="0"/>
                                          </p:stCondLst>
                                        </p:cTn>
                                        <p:tgtEl>
                                          <p:spTgt spid="44038"/>
                                        </p:tgtEl>
                                        <p:attrNameLst>
                                          <p:attrName>style.visibility</p:attrName>
                                        </p:attrNameLst>
                                      </p:cBhvr>
                                      <p:to>
                                        <p:strVal val="visible"/>
                                      </p:to>
                                    </p:set>
                                    <p:anim calcmode="lin" valueType="num">
                                      <p:cBhvr>
                                        <p:cTn id="12" dur="1000" fill="hold"/>
                                        <p:tgtEl>
                                          <p:spTgt spid="44038"/>
                                        </p:tgtEl>
                                        <p:attrNameLst>
                                          <p:attrName>ppt_w</p:attrName>
                                        </p:attrNameLst>
                                      </p:cBhvr>
                                      <p:tavLst>
                                        <p:tav tm="0">
                                          <p:val>
                                            <p:strVal val="#ppt_w+.3"/>
                                          </p:val>
                                        </p:tav>
                                        <p:tav tm="100000">
                                          <p:val>
                                            <p:strVal val="#ppt_w"/>
                                          </p:val>
                                        </p:tav>
                                      </p:tavLst>
                                    </p:anim>
                                    <p:anim calcmode="lin" valueType="num">
                                      <p:cBhvr>
                                        <p:cTn id="13" dur="1000" fill="hold"/>
                                        <p:tgtEl>
                                          <p:spTgt spid="44038"/>
                                        </p:tgtEl>
                                        <p:attrNameLst>
                                          <p:attrName>ppt_h</p:attrName>
                                        </p:attrNameLst>
                                      </p:cBhvr>
                                      <p:tavLst>
                                        <p:tav tm="0">
                                          <p:val>
                                            <p:strVal val="#ppt_h"/>
                                          </p:val>
                                        </p:tav>
                                        <p:tav tm="100000">
                                          <p:val>
                                            <p:strVal val="#ppt_h"/>
                                          </p:val>
                                        </p:tav>
                                      </p:tavLst>
                                    </p:anim>
                                    <p:animEffect transition="in" filter="fade">
                                      <p:cBhvr>
                                        <p:cTn id="14" dur="1000"/>
                                        <p:tgtEl>
                                          <p:spTgt spid="4403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4040"/>
                                        </p:tgtEl>
                                        <p:attrNameLst>
                                          <p:attrName>style.visibility</p:attrName>
                                        </p:attrNameLst>
                                      </p:cBhvr>
                                      <p:to>
                                        <p:strVal val="visible"/>
                                      </p:to>
                                    </p:set>
                                    <p:anim calcmode="lin" valueType="num">
                                      <p:cBhvr>
                                        <p:cTn id="17" dur="1000" fill="hold"/>
                                        <p:tgtEl>
                                          <p:spTgt spid="44040"/>
                                        </p:tgtEl>
                                        <p:attrNameLst>
                                          <p:attrName>ppt_w</p:attrName>
                                        </p:attrNameLst>
                                      </p:cBhvr>
                                      <p:tavLst>
                                        <p:tav tm="0">
                                          <p:val>
                                            <p:strVal val="#ppt_w+.3"/>
                                          </p:val>
                                        </p:tav>
                                        <p:tav tm="100000">
                                          <p:val>
                                            <p:strVal val="#ppt_w"/>
                                          </p:val>
                                        </p:tav>
                                      </p:tavLst>
                                    </p:anim>
                                    <p:anim calcmode="lin" valueType="num">
                                      <p:cBhvr>
                                        <p:cTn id="18" dur="1000" fill="hold"/>
                                        <p:tgtEl>
                                          <p:spTgt spid="44040"/>
                                        </p:tgtEl>
                                        <p:attrNameLst>
                                          <p:attrName>ppt_h</p:attrName>
                                        </p:attrNameLst>
                                      </p:cBhvr>
                                      <p:tavLst>
                                        <p:tav tm="0">
                                          <p:val>
                                            <p:strVal val="#ppt_h"/>
                                          </p:val>
                                        </p:tav>
                                        <p:tav tm="100000">
                                          <p:val>
                                            <p:strVal val="#ppt_h"/>
                                          </p:val>
                                        </p:tav>
                                      </p:tavLst>
                                    </p:anim>
                                    <p:animEffect transition="in" filter="fade">
                                      <p:cBhvr>
                                        <p:cTn id="19" dur="1000"/>
                                        <p:tgtEl>
                                          <p:spTgt spid="4404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4037">
                                            <p:txEl>
                                              <p:pRg st="0" end="0"/>
                                            </p:txEl>
                                          </p:spTgt>
                                        </p:tgtEl>
                                        <p:attrNameLst>
                                          <p:attrName>style.visibility</p:attrName>
                                        </p:attrNameLst>
                                      </p:cBhvr>
                                      <p:to>
                                        <p:strVal val="visible"/>
                                      </p:to>
                                    </p:set>
                                    <p:anim calcmode="lin" valueType="num">
                                      <p:cBhvr>
                                        <p:cTn id="22" dur="1000" fill="hold"/>
                                        <p:tgtEl>
                                          <p:spTgt spid="44037">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44037">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44037">
                                            <p:txEl>
                                              <p:pRg st="0" end="0"/>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44039"/>
                                        </p:tgtEl>
                                        <p:attrNameLst>
                                          <p:attrName>style.visibility</p:attrName>
                                        </p:attrNameLst>
                                      </p:cBhvr>
                                      <p:to>
                                        <p:strVal val="visible"/>
                                      </p:to>
                                    </p:set>
                                    <p:anim calcmode="lin" valueType="num">
                                      <p:cBhvr>
                                        <p:cTn id="27" dur="1000" fill="hold"/>
                                        <p:tgtEl>
                                          <p:spTgt spid="44039"/>
                                        </p:tgtEl>
                                        <p:attrNameLst>
                                          <p:attrName>ppt_w</p:attrName>
                                        </p:attrNameLst>
                                      </p:cBhvr>
                                      <p:tavLst>
                                        <p:tav tm="0">
                                          <p:val>
                                            <p:strVal val="#ppt_w+.3"/>
                                          </p:val>
                                        </p:tav>
                                        <p:tav tm="100000">
                                          <p:val>
                                            <p:strVal val="#ppt_w"/>
                                          </p:val>
                                        </p:tav>
                                      </p:tavLst>
                                    </p:anim>
                                    <p:anim calcmode="lin" valueType="num">
                                      <p:cBhvr>
                                        <p:cTn id="28" dur="1000" fill="hold"/>
                                        <p:tgtEl>
                                          <p:spTgt spid="44039"/>
                                        </p:tgtEl>
                                        <p:attrNameLst>
                                          <p:attrName>ppt_h</p:attrName>
                                        </p:attrNameLst>
                                      </p:cBhvr>
                                      <p:tavLst>
                                        <p:tav tm="0">
                                          <p:val>
                                            <p:strVal val="#ppt_h"/>
                                          </p:val>
                                        </p:tav>
                                        <p:tav tm="100000">
                                          <p:val>
                                            <p:strVal val="#ppt_h"/>
                                          </p:val>
                                        </p:tav>
                                      </p:tavLst>
                                    </p:anim>
                                    <p:animEffect transition="in" filter="fade">
                                      <p:cBhvr>
                                        <p:cTn id="29" dur="10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7" grpId="0" build="p"/>
      <p:bldP spid="440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45059" name="Заголовок 1"/>
          <p:cNvSpPr>
            <a:spLocks noGrp="1"/>
          </p:cNvSpPr>
          <p:nvPr>
            <p:ph type="title"/>
          </p:nvPr>
        </p:nvSpPr>
        <p:spPr>
          <a:xfrm>
            <a:off x="1785918" y="-24"/>
            <a:ext cx="4857784" cy="693761"/>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lstStyle/>
          <a:p>
            <a:r>
              <a:rPr lang="ru-RU" sz="3600" u="sng" dirty="0" smtClean="0">
                <a:solidFill>
                  <a:srgbClr val="DCE6F2"/>
                </a:solidFill>
                <a:hlinkClick r:id="rId4"/>
              </a:rPr>
              <a:t>Конькобежный спорт</a:t>
            </a:r>
            <a:r>
              <a:rPr lang="ru-RU" sz="3600" dirty="0" smtClean="0">
                <a:solidFill>
                  <a:srgbClr val="0000FF"/>
                </a:solidFill>
              </a:rPr>
              <a:t>:</a:t>
            </a:r>
          </a:p>
        </p:txBody>
      </p:sp>
      <p:sp>
        <p:nvSpPr>
          <p:cNvPr id="46084" name="Содержимое 3"/>
          <p:cNvSpPr>
            <a:spLocks noGrp="1"/>
          </p:cNvSpPr>
          <p:nvPr>
            <p:ph sz="half" idx="1"/>
          </p:nvPr>
        </p:nvSpPr>
        <p:spPr/>
        <p:txBody>
          <a:bodyPr/>
          <a:lstStyle/>
          <a:p>
            <a:endParaRPr lang="ru-RU" smtClean="0"/>
          </a:p>
          <a:p>
            <a:endParaRPr lang="ru-RU" smtClean="0"/>
          </a:p>
        </p:txBody>
      </p:sp>
      <p:sp>
        <p:nvSpPr>
          <p:cNvPr id="45061" name="Содержимое 10"/>
          <p:cNvSpPr>
            <a:spLocks noGrp="1"/>
          </p:cNvSpPr>
          <p:nvPr>
            <p:ph sz="half" idx="2"/>
          </p:nvPr>
        </p:nvSpPr>
        <p:spPr>
          <a:xfrm>
            <a:off x="468313" y="692150"/>
            <a:ext cx="5543550" cy="576263"/>
          </a:xfrm>
        </p:spPr>
        <p:txBody>
          <a:bodyPr/>
          <a:lstStyle/>
          <a:p>
            <a:pPr algn="ctr">
              <a:buFont typeface="Arial" charset="0"/>
              <a:buNone/>
            </a:pPr>
            <a:r>
              <a:rPr lang="ru-RU" sz="2400" b="1" dirty="0" smtClean="0">
                <a:solidFill>
                  <a:schemeClr val="bg1"/>
                </a:solidFill>
              </a:rPr>
              <a:t>Скоростной бег на коньках  </a:t>
            </a:r>
          </a:p>
          <a:p>
            <a:endParaRPr lang="ru-RU" dirty="0" smtClean="0"/>
          </a:p>
        </p:txBody>
      </p:sp>
      <p:sp>
        <p:nvSpPr>
          <p:cNvPr id="45062" name="Текст 4"/>
          <p:cNvSpPr>
            <a:spLocks noGrp="1"/>
          </p:cNvSpPr>
          <p:nvPr>
            <p:ph type="body" sz="quarter" idx="4294967295"/>
          </p:nvPr>
        </p:nvSpPr>
        <p:spPr>
          <a:xfrm>
            <a:off x="250825" y="1341438"/>
            <a:ext cx="5616575" cy="2374900"/>
          </a:xfrm>
        </p:spPr>
        <p:txBody>
          <a:bodyPr/>
          <a:lstStyle/>
          <a:p>
            <a:pPr>
              <a:buFont typeface="Arial" charset="0"/>
              <a:buNone/>
            </a:pPr>
            <a:r>
              <a:rPr lang="ru-RU" altLang="zh-CN" sz="1800" dirty="0" smtClean="0">
                <a:solidFill>
                  <a:schemeClr val="bg1"/>
                </a:solidFill>
                <a:cs typeface="宋体"/>
              </a:rPr>
              <a:t>       - вид спорта, в котором необходимо как можно быстрее преодолевать соревновательную дистанцию на ледовом стадионе по замкнутому кругу. Первенство разыгрывалось на четырех дистанциях – 500, 1500, 5000, 10 000 м и в многоборье. Участники соревнований бегут парами: один по внешней, другой - по внутренней дорожке.</a:t>
            </a:r>
            <a:endParaRPr lang="ru-RU" sz="1800" dirty="0" smtClean="0"/>
          </a:p>
        </p:txBody>
      </p:sp>
      <p:sp>
        <p:nvSpPr>
          <p:cNvPr id="13" name="Текст 2"/>
          <p:cNvSpPr txBox="1">
            <a:spLocks/>
          </p:cNvSpPr>
          <p:nvPr/>
        </p:nvSpPr>
        <p:spPr bwMode="auto">
          <a:xfrm>
            <a:off x="5429250" y="1143000"/>
            <a:ext cx="4040188" cy="2071688"/>
          </a:xfrm>
          <a:prstGeom prst="rect">
            <a:avLst/>
          </a:prstGeom>
          <a:noFill/>
          <a:ln w="9525">
            <a:noFill/>
            <a:miter lim="800000"/>
            <a:headEnd/>
            <a:tailEnd/>
          </a:ln>
        </p:spPr>
        <p:txBody>
          <a:bodyPr anchor="b"/>
          <a:lstStyle/>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800" b="1" u="sng" dirty="0">
              <a:solidFill>
                <a:schemeClr val="bg1"/>
              </a:solidFill>
              <a:latin typeface="+mn-lt"/>
            </a:endParaRPr>
          </a:p>
          <a:p>
            <a:pPr eaLnBrk="0" hangingPunct="0">
              <a:spcBef>
                <a:spcPct val="20000"/>
              </a:spcBef>
              <a:buFont typeface="Arial" charset="0"/>
              <a:buNone/>
              <a:defRPr/>
            </a:pPr>
            <a:endParaRPr lang="ru-RU" sz="2400" dirty="0">
              <a:solidFill>
                <a:schemeClr val="bg1"/>
              </a:solidFill>
              <a:latin typeface="+mn-lt"/>
            </a:endParaRPr>
          </a:p>
        </p:txBody>
      </p:sp>
      <p:pic>
        <p:nvPicPr>
          <p:cNvPr id="45065" name="Picture 5" descr="http://65.uralschool.ru/images/O8f19472cd5ecaa789a65decacbc85e31.jpg">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561138" y="692150"/>
            <a:ext cx="2274887" cy="3684588"/>
          </a:xfrm>
          <a:prstGeom prst="rect">
            <a:avLst/>
          </a:prstGeom>
          <a:noFill/>
          <a:ln w="9525">
            <a:noFill/>
            <a:miter lim="800000"/>
            <a:headEnd/>
            <a:tailEnd/>
          </a:ln>
        </p:spPr>
      </p:pic>
      <p:pic>
        <p:nvPicPr>
          <p:cNvPr id="45066" name="Picture 7" descr="C:\Documents and Settings\Полонская.TBC.000\Рабочий стол\1.jpg"/>
          <p:cNvPicPr>
            <a:picLocks noChangeAspect="1" noChangeArrowheads="1"/>
          </p:cNvPicPr>
          <p:nvPr/>
        </p:nvPicPr>
        <p:blipFill>
          <a:blip r:embed="rId7" cstate="email"/>
          <a:srcRect/>
          <a:stretch>
            <a:fillRect/>
          </a:stretch>
        </p:blipFill>
        <p:spPr bwMode="auto">
          <a:xfrm>
            <a:off x="4356100" y="3429000"/>
            <a:ext cx="1579563" cy="2425700"/>
          </a:xfrm>
          <a:prstGeom prst="rect">
            <a:avLst/>
          </a:prstGeom>
          <a:noFill/>
          <a:ln w="9525">
            <a:noFill/>
            <a:miter lim="800000"/>
            <a:headEnd/>
            <a:tailEnd/>
          </a:ln>
        </p:spPr>
      </p:pic>
      <p:sp>
        <p:nvSpPr>
          <p:cNvPr id="15" name="Текст 14"/>
          <p:cNvSpPr>
            <a:spLocks noGrp="1"/>
          </p:cNvSpPr>
          <p:nvPr>
            <p:ph type="body" sz="half" idx="4294967295"/>
          </p:nvPr>
        </p:nvSpPr>
        <p:spPr>
          <a:xfrm>
            <a:off x="1491486" y="3584480"/>
            <a:ext cx="2736850" cy="2201974"/>
          </a:xfrm>
        </p:spPr>
        <p:style>
          <a:lnRef idx="3">
            <a:schemeClr val="lt1"/>
          </a:lnRef>
          <a:fillRef idx="1">
            <a:schemeClr val="accent2"/>
          </a:fillRef>
          <a:effectRef idx="1">
            <a:schemeClr val="accent2"/>
          </a:effectRef>
          <a:fontRef idx="minor">
            <a:schemeClr val="lt1"/>
          </a:fontRef>
        </p:style>
        <p:txBody>
          <a:bodyPr/>
          <a:lstStyle/>
          <a:p>
            <a:pPr algn="ctr">
              <a:buFont typeface="Arial" charset="0"/>
              <a:buNone/>
              <a:defRPr/>
            </a:pPr>
            <a:r>
              <a:rPr lang="ru-RU" sz="1600" dirty="0" smtClean="0">
                <a:solidFill>
                  <a:schemeClr val="bg1"/>
                </a:solidFill>
              </a:rPr>
              <a:t>   Автор обращается к истории коньков, повествует о прославленных конькобежцах разных времен, дает советы начинающим спортсменам</a:t>
            </a:r>
            <a:endParaRPr lang="ru-RU" sz="1600" dirty="0">
              <a:solidFill>
                <a:schemeClr val="bg1"/>
              </a:solidFill>
            </a:endParaRPr>
          </a:p>
        </p:txBody>
      </p:sp>
      <p:sp>
        <p:nvSpPr>
          <p:cNvPr id="14" name="Скругленный прямоугольник 13"/>
          <p:cNvSpPr/>
          <p:nvPr/>
        </p:nvSpPr>
        <p:spPr>
          <a:xfrm>
            <a:off x="5890935" y="4076700"/>
            <a:ext cx="3132137" cy="27813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600" dirty="0">
                <a:solidFill>
                  <a:schemeClr val="tx1"/>
                </a:solidFill>
              </a:rPr>
              <a:t>Автор - четырехкратный олимпийский чемпион по конькобежному спорту</a:t>
            </a:r>
            <a:endParaRPr lang="en-US" sz="1600" dirty="0">
              <a:solidFill>
                <a:schemeClr val="tx1"/>
              </a:solidFill>
            </a:endParaRPr>
          </a:p>
          <a:p>
            <a:pPr algn="ctr">
              <a:defRPr/>
            </a:pPr>
            <a:r>
              <a:rPr lang="ru-RU" sz="1600" dirty="0">
                <a:solidFill>
                  <a:schemeClr val="tx1"/>
                </a:solidFill>
              </a:rPr>
              <a:t> Е. Гришин. На  его счету 12 обновленных мировых рекордов. В книге рассказывается не только спортивных успехах и неудачах, но и о людях, с которыми довелось встречаться и </a:t>
            </a:r>
            <a:r>
              <a:rPr lang="ru-RU" sz="1600" dirty="0" smtClean="0">
                <a:solidFill>
                  <a:schemeClr val="tx1"/>
                </a:solidFill>
              </a:rPr>
              <a:t>дружить.</a:t>
            </a:r>
            <a:endParaRPr lang="ru-RU" sz="1600" dirty="0">
              <a:solidFill>
                <a:schemeClr val="tx1"/>
              </a:solidFill>
            </a:endParaRPr>
          </a:p>
        </p:txBody>
      </p:sp>
      <p:pic>
        <p:nvPicPr>
          <p:cNvPr id="45063" name="Picture 1" descr="C:\Users\Эвгений\Desktop\Олимпиада\олимпийские игры\p1[1].jpg"/>
          <p:cNvPicPr>
            <a:picLocks noChangeAspect="1" noChangeArrowheads="1"/>
          </p:cNvPicPr>
          <p:nvPr/>
        </p:nvPicPr>
        <p:blipFill>
          <a:blip r:embed="rId8" cstate="email"/>
          <a:srcRect/>
          <a:stretch>
            <a:fillRect/>
          </a:stretch>
        </p:blipFill>
        <p:spPr bwMode="auto">
          <a:xfrm>
            <a:off x="179388" y="3573463"/>
            <a:ext cx="1677987" cy="2236787"/>
          </a:xfrm>
          <a:prstGeom prst="rect">
            <a:avLst/>
          </a:prstGeom>
          <a:noFill/>
          <a:ln w="9525">
            <a:noFill/>
            <a:miter lim="800000"/>
            <a:headEnd/>
            <a:tailEnd/>
          </a:ln>
        </p:spPr>
      </p:pic>
      <p:sp>
        <p:nvSpPr>
          <p:cNvPr id="16" name="Скругленный прямоугольник 15"/>
          <p:cNvSpPr/>
          <p:nvPr/>
        </p:nvSpPr>
        <p:spPr>
          <a:xfrm>
            <a:off x="3851275" y="5949950"/>
            <a:ext cx="2376488" cy="908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a:solidFill>
                  <a:schemeClr val="tx1"/>
                </a:solidFill>
                <a:latin typeface="Arial" charset="0"/>
                <a:cs typeface="Times New Roman" pitchFamily="18" charset="0"/>
              </a:rPr>
              <a:t>Гришин, Евгений Романович.</a:t>
            </a:r>
            <a:endParaRPr lang="ru-RU" sz="1200">
              <a:solidFill>
                <a:schemeClr val="tx1"/>
              </a:solidFill>
              <a:latin typeface="Arial" charset="0"/>
            </a:endParaRPr>
          </a:p>
          <a:p>
            <a:pPr eaLnBrk="0" hangingPunct="0">
              <a:defRPr/>
            </a:pPr>
            <a:r>
              <a:rPr lang="ru-RU" sz="1200">
                <a:solidFill>
                  <a:schemeClr val="tx1"/>
                </a:solidFill>
                <a:latin typeface="Arial" charset="0"/>
                <a:cs typeface="Times New Roman" pitchFamily="18" charset="0"/>
              </a:rPr>
              <a:t>Такое не забывается / Евгений Романович Гришин. – Тула : Лев Толстой, 2001. – 189с. : фото.</a:t>
            </a:r>
            <a:endParaRPr lang="ru-RU" sz="1200">
              <a:solidFill>
                <a:schemeClr val="tx1"/>
              </a:solidFill>
              <a:latin typeface="Arial" charset="0"/>
            </a:endParaRPr>
          </a:p>
        </p:txBody>
      </p:sp>
      <p:sp>
        <p:nvSpPr>
          <p:cNvPr id="18" name="Скругленный прямоугольник 17"/>
          <p:cNvSpPr/>
          <p:nvPr/>
        </p:nvSpPr>
        <p:spPr>
          <a:xfrm>
            <a:off x="153861" y="5929330"/>
            <a:ext cx="2736850" cy="90805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Юсин, А. А.</a:t>
            </a:r>
          </a:p>
          <a:p>
            <a:pPr>
              <a:defRPr/>
            </a:pPr>
            <a:r>
              <a:rPr lang="ru-RU" sz="1200" dirty="0" smtClean="0">
                <a:solidFill>
                  <a:schemeClr val="tx1"/>
                </a:solidFill>
              </a:rPr>
              <a:t>«Обув </a:t>
            </a:r>
            <a:r>
              <a:rPr lang="ru-RU" sz="1200" dirty="0">
                <a:solidFill>
                  <a:schemeClr val="tx1"/>
                </a:solidFill>
              </a:rPr>
              <a:t>железом острым ноги..» / А. А. Юсин. – М. : Мол. гвардия, 1985. – 142с. : ил. – (Если хочешь быть здоров).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slide(fromTop)">
                                      <p:cBhvr>
                                        <p:cTn id="7" dur="2000"/>
                                        <p:tgtEl>
                                          <p:spTgt spid="45059"/>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45061">
                                            <p:txEl>
                                              <p:pRg st="0" end="0"/>
                                            </p:txEl>
                                          </p:spTgt>
                                        </p:tgtEl>
                                        <p:attrNameLst>
                                          <p:attrName>style.visibility</p:attrName>
                                        </p:attrNameLst>
                                      </p:cBhvr>
                                      <p:to>
                                        <p:strVal val="visible"/>
                                      </p:to>
                                    </p:set>
                                    <p:anim calcmode="lin" valueType="num">
                                      <p:cBhvr>
                                        <p:cTn id="11" dur="2000" fill="hold"/>
                                        <p:tgtEl>
                                          <p:spTgt spid="45061">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45061">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45061">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45065"/>
                                        </p:tgtEl>
                                        <p:attrNameLst>
                                          <p:attrName>style.visibility</p:attrName>
                                        </p:attrNameLst>
                                      </p:cBhvr>
                                      <p:to>
                                        <p:strVal val="visible"/>
                                      </p:to>
                                    </p:set>
                                    <p:anim calcmode="lin" valueType="num">
                                      <p:cBhvr>
                                        <p:cTn id="16" dur="2000" fill="hold"/>
                                        <p:tgtEl>
                                          <p:spTgt spid="45065"/>
                                        </p:tgtEl>
                                        <p:attrNameLst>
                                          <p:attrName>ppt_w</p:attrName>
                                        </p:attrNameLst>
                                      </p:cBhvr>
                                      <p:tavLst>
                                        <p:tav tm="0">
                                          <p:val>
                                            <p:strVal val="#ppt_w*0.70"/>
                                          </p:val>
                                        </p:tav>
                                        <p:tav tm="100000">
                                          <p:val>
                                            <p:strVal val="#ppt_w"/>
                                          </p:val>
                                        </p:tav>
                                      </p:tavLst>
                                    </p:anim>
                                    <p:anim calcmode="lin" valueType="num">
                                      <p:cBhvr>
                                        <p:cTn id="17" dur="2000" fill="hold"/>
                                        <p:tgtEl>
                                          <p:spTgt spid="45065"/>
                                        </p:tgtEl>
                                        <p:attrNameLst>
                                          <p:attrName>ppt_h</p:attrName>
                                        </p:attrNameLst>
                                      </p:cBhvr>
                                      <p:tavLst>
                                        <p:tav tm="0">
                                          <p:val>
                                            <p:strVal val="#ppt_h"/>
                                          </p:val>
                                        </p:tav>
                                        <p:tav tm="100000">
                                          <p:val>
                                            <p:strVal val="#ppt_h"/>
                                          </p:val>
                                        </p:tav>
                                      </p:tavLst>
                                    </p:anim>
                                    <p:animEffect transition="in" filter="fade">
                                      <p:cBhvr>
                                        <p:cTn id="18" dur="2000"/>
                                        <p:tgtEl>
                                          <p:spTgt spid="45065"/>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45062">
                                            <p:txEl>
                                              <p:pRg st="0" end="0"/>
                                            </p:txEl>
                                          </p:spTgt>
                                        </p:tgtEl>
                                        <p:attrNameLst>
                                          <p:attrName>style.visibility</p:attrName>
                                        </p:attrNameLst>
                                      </p:cBhvr>
                                      <p:to>
                                        <p:strVal val="visible"/>
                                      </p:to>
                                    </p:set>
                                    <p:anim calcmode="lin" valueType="num">
                                      <p:cBhvr>
                                        <p:cTn id="21" dur="2000" fill="hold"/>
                                        <p:tgtEl>
                                          <p:spTgt spid="45062">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45062">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45062">
                                            <p:txEl>
                                              <p:pRg st="0" end="0"/>
                                            </p:txEl>
                                          </p:spTgt>
                                        </p:tgtEl>
                                      </p:cBhvr>
                                    </p:animEffect>
                                  </p:childTnLst>
                                </p:cTn>
                              </p:par>
                            </p:childTnLst>
                          </p:cTn>
                        </p:par>
                        <p:par>
                          <p:cTn id="24" fill="hold">
                            <p:stCondLst>
                              <p:cond delay="4000"/>
                            </p:stCondLst>
                            <p:childTnLst>
                              <p:par>
                                <p:cTn id="25" presetID="37" presetClass="entr" presetSubtype="0" fill="hold"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fade">
                                      <p:cBhvr>
                                        <p:cTn id="27" dur="2000"/>
                                        <p:tgtEl>
                                          <p:spTgt spid="45063"/>
                                        </p:tgtEl>
                                      </p:cBhvr>
                                    </p:animEffect>
                                    <p:anim calcmode="lin" valueType="num">
                                      <p:cBhvr>
                                        <p:cTn id="28" dur="2000" fill="hold"/>
                                        <p:tgtEl>
                                          <p:spTgt spid="45063"/>
                                        </p:tgtEl>
                                        <p:attrNameLst>
                                          <p:attrName>ppt_x</p:attrName>
                                        </p:attrNameLst>
                                      </p:cBhvr>
                                      <p:tavLst>
                                        <p:tav tm="0">
                                          <p:val>
                                            <p:strVal val="#ppt_x"/>
                                          </p:val>
                                        </p:tav>
                                        <p:tav tm="100000">
                                          <p:val>
                                            <p:strVal val="#ppt_x"/>
                                          </p:val>
                                        </p:tav>
                                      </p:tavLst>
                                    </p:anim>
                                    <p:anim calcmode="lin" valueType="num">
                                      <p:cBhvr>
                                        <p:cTn id="29" dur="1800" decel="100000" fill="hold"/>
                                        <p:tgtEl>
                                          <p:spTgt spid="45063"/>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45063"/>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2000"/>
                                        <p:tgtEl>
                                          <p:spTgt spid="15">
                                            <p:bg/>
                                          </p:spTgt>
                                        </p:tgtEl>
                                      </p:cBhvr>
                                    </p:animEffect>
                                    <p:anim calcmode="lin" valueType="num">
                                      <p:cBhvr>
                                        <p:cTn id="34" dur="2000" fill="hold"/>
                                        <p:tgtEl>
                                          <p:spTgt spid="15">
                                            <p:bg/>
                                          </p:spTgt>
                                        </p:tgtEl>
                                        <p:attrNameLst>
                                          <p:attrName>ppt_x</p:attrName>
                                        </p:attrNameLst>
                                      </p:cBhvr>
                                      <p:tavLst>
                                        <p:tav tm="0">
                                          <p:val>
                                            <p:strVal val="#ppt_x"/>
                                          </p:val>
                                        </p:tav>
                                        <p:tav tm="100000">
                                          <p:val>
                                            <p:strVal val="#ppt_x"/>
                                          </p:val>
                                        </p:tav>
                                      </p:tavLst>
                                    </p:anim>
                                    <p:anim calcmode="lin" valueType="num">
                                      <p:cBhvr>
                                        <p:cTn id="35" dur="1800" decel="100000" fill="hold"/>
                                        <p:tgtEl>
                                          <p:spTgt spid="15">
                                            <p:bg/>
                                          </p:spTgt>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15">
                                            <p:bg/>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2000"/>
                                        <p:tgtEl>
                                          <p:spTgt spid="15">
                                            <p:txEl>
                                              <p:pRg st="0" end="0"/>
                                            </p:txEl>
                                          </p:spTgt>
                                        </p:tgtEl>
                                      </p:cBhvr>
                                    </p:animEffect>
                                    <p:anim calcmode="lin" valueType="num">
                                      <p:cBhvr>
                                        <p:cTn id="40"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5">
                                            <p:txEl>
                                              <p:pRg st="0" end="0"/>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anim calcmode="lin" valueType="num">
                                      <p:cBhvr>
                                        <p:cTn id="46" dur="2000" fill="hold"/>
                                        <p:tgtEl>
                                          <p:spTgt spid="18"/>
                                        </p:tgtEl>
                                        <p:attrNameLst>
                                          <p:attrName>ppt_x</p:attrName>
                                        </p:attrNameLst>
                                      </p:cBhvr>
                                      <p:tavLst>
                                        <p:tav tm="0">
                                          <p:val>
                                            <p:strVal val="#ppt_x"/>
                                          </p:val>
                                        </p:tav>
                                        <p:tav tm="100000">
                                          <p:val>
                                            <p:strVal val="#ppt_x"/>
                                          </p:val>
                                        </p:tav>
                                      </p:tavLst>
                                    </p:anim>
                                    <p:anim calcmode="lin" valueType="num">
                                      <p:cBhvr>
                                        <p:cTn id="47" dur="1800" decel="100000" fill="hold"/>
                                        <p:tgtEl>
                                          <p:spTgt spid="18"/>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45066"/>
                                        </p:tgtEl>
                                        <p:attrNameLst>
                                          <p:attrName>style.visibility</p:attrName>
                                        </p:attrNameLst>
                                      </p:cBhvr>
                                      <p:to>
                                        <p:strVal val="visible"/>
                                      </p:to>
                                    </p:set>
                                    <p:animEffect transition="in" filter="fade">
                                      <p:cBhvr>
                                        <p:cTn id="51" dur="2000"/>
                                        <p:tgtEl>
                                          <p:spTgt spid="45066"/>
                                        </p:tgtEl>
                                      </p:cBhvr>
                                    </p:animEffect>
                                    <p:anim calcmode="lin" valueType="num">
                                      <p:cBhvr>
                                        <p:cTn id="52" dur="2000" fill="hold"/>
                                        <p:tgtEl>
                                          <p:spTgt spid="45066"/>
                                        </p:tgtEl>
                                        <p:attrNameLst>
                                          <p:attrName>ppt_x</p:attrName>
                                        </p:attrNameLst>
                                      </p:cBhvr>
                                      <p:tavLst>
                                        <p:tav tm="0">
                                          <p:val>
                                            <p:strVal val="#ppt_x"/>
                                          </p:val>
                                        </p:tav>
                                        <p:tav tm="100000">
                                          <p:val>
                                            <p:strVal val="#ppt_x"/>
                                          </p:val>
                                        </p:tav>
                                      </p:tavLst>
                                    </p:anim>
                                    <p:anim calcmode="lin" valueType="num">
                                      <p:cBhvr>
                                        <p:cTn id="53" dur="1800" decel="100000" fill="hold"/>
                                        <p:tgtEl>
                                          <p:spTgt spid="45066"/>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45066"/>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anim calcmode="lin" valueType="num">
                                      <p:cBhvr>
                                        <p:cTn id="58" dur="2000" fill="hold"/>
                                        <p:tgtEl>
                                          <p:spTgt spid="16"/>
                                        </p:tgtEl>
                                        <p:attrNameLst>
                                          <p:attrName>ppt_x</p:attrName>
                                        </p:attrNameLst>
                                      </p:cBhvr>
                                      <p:tavLst>
                                        <p:tav tm="0">
                                          <p:val>
                                            <p:strVal val="#ppt_x"/>
                                          </p:val>
                                        </p:tav>
                                        <p:tav tm="100000">
                                          <p:val>
                                            <p:strVal val="#ppt_x"/>
                                          </p:val>
                                        </p:tav>
                                      </p:tavLst>
                                    </p:anim>
                                    <p:anim calcmode="lin" valueType="num">
                                      <p:cBhvr>
                                        <p:cTn id="59" dur="1800" decel="100000" fill="hold"/>
                                        <p:tgtEl>
                                          <p:spTgt spid="16"/>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000"/>
                                        <p:tgtEl>
                                          <p:spTgt spid="14"/>
                                        </p:tgtEl>
                                      </p:cBhvr>
                                    </p:animEffect>
                                    <p:anim calcmode="lin" valueType="num">
                                      <p:cBhvr>
                                        <p:cTn id="64" dur="2000" fill="hold"/>
                                        <p:tgtEl>
                                          <p:spTgt spid="14"/>
                                        </p:tgtEl>
                                        <p:attrNameLst>
                                          <p:attrName>ppt_x</p:attrName>
                                        </p:attrNameLst>
                                      </p:cBhvr>
                                      <p:tavLst>
                                        <p:tav tm="0">
                                          <p:val>
                                            <p:strVal val="#ppt_x"/>
                                          </p:val>
                                        </p:tav>
                                        <p:tav tm="100000">
                                          <p:val>
                                            <p:strVal val="#ppt_x"/>
                                          </p:val>
                                        </p:tav>
                                      </p:tavLst>
                                    </p:anim>
                                    <p:anim calcmode="lin" valueType="num">
                                      <p:cBhvr>
                                        <p:cTn id="65" dur="1800" decel="100000" fill="hold"/>
                                        <p:tgtEl>
                                          <p:spTgt spid="14"/>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1" grpId="0" build="p"/>
      <p:bldP spid="45062" grpId="0" build="p"/>
      <p:bldP spid="15" grpId="0" uiExpand="1" build="p" animBg="1"/>
      <p:bldP spid="14" grpId="0" animBg="1"/>
      <p:bldP spid="16"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5" name="Заголовок 4"/>
          <p:cNvSpPr>
            <a:spLocks noGrp="1"/>
          </p:cNvSpPr>
          <p:nvPr>
            <p:ph type="title"/>
          </p:nvPr>
        </p:nvSpPr>
        <p:spPr>
          <a:xfrm>
            <a:off x="457200" y="0"/>
            <a:ext cx="8229600" cy="785813"/>
          </a:xfrm>
        </p:spPr>
        <p:txBody>
          <a:bodyPr/>
          <a:lstStyle/>
          <a:p>
            <a:pPr>
              <a:defRPr/>
            </a:pPr>
            <a:r>
              <a:rPr lang="ru-RU" sz="3600" dirty="0" smtClean="0">
                <a:solidFill>
                  <a:schemeClr val="accent1">
                    <a:lumMod val="20000"/>
                    <a:lumOff val="80000"/>
                  </a:schemeClr>
                </a:solidFill>
              </a:rPr>
              <a:t>Конькобежный спорт:</a:t>
            </a:r>
            <a:endParaRPr lang="ru-RU" sz="3600" dirty="0">
              <a:solidFill>
                <a:schemeClr val="accent1">
                  <a:lumMod val="20000"/>
                  <a:lumOff val="80000"/>
                </a:schemeClr>
              </a:solidFill>
            </a:endParaRPr>
          </a:p>
        </p:txBody>
      </p:sp>
      <p:sp>
        <p:nvSpPr>
          <p:cNvPr id="46084" name="Текст 5"/>
          <p:cNvSpPr>
            <a:spLocks noGrp="1"/>
          </p:cNvSpPr>
          <p:nvPr>
            <p:ph type="body" idx="1"/>
          </p:nvPr>
        </p:nvSpPr>
        <p:spPr>
          <a:xfrm>
            <a:off x="1000100" y="714356"/>
            <a:ext cx="3357586" cy="496907"/>
          </a:xfrm>
          <a:gradFill flip="none" rotWithShape="1">
            <a:gsLst>
              <a:gs pos="9900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tileRect/>
          </a:gradFill>
        </p:spPr>
        <p:txBody>
          <a:bodyPr/>
          <a:lstStyle/>
          <a:p>
            <a:pPr algn="ctr"/>
            <a:r>
              <a:rPr lang="ru-RU" u="sng" dirty="0" smtClean="0">
                <a:solidFill>
                  <a:schemeClr val="bg1"/>
                </a:solidFill>
                <a:hlinkClick r:id="rId4"/>
              </a:rPr>
              <a:t>Фигурное катание</a:t>
            </a:r>
            <a:r>
              <a:rPr lang="ru-RU" u="sng" dirty="0" smtClean="0">
                <a:solidFill>
                  <a:schemeClr val="bg1"/>
                </a:solidFill>
              </a:rPr>
              <a:t> </a:t>
            </a:r>
          </a:p>
        </p:txBody>
      </p:sp>
      <p:sp>
        <p:nvSpPr>
          <p:cNvPr id="8" name="Текст 7"/>
          <p:cNvSpPr>
            <a:spLocks noGrp="1"/>
          </p:cNvSpPr>
          <p:nvPr>
            <p:ph type="body" sz="quarter" idx="3"/>
          </p:nvPr>
        </p:nvSpPr>
        <p:spPr>
          <a:xfrm>
            <a:off x="6912924" y="4214818"/>
            <a:ext cx="2088232" cy="1872208"/>
          </a:xfrm>
          <a:solidFill>
            <a:schemeClr val="accent3">
              <a:lumMod val="60000"/>
              <a:lumOff val="40000"/>
            </a:schemeClr>
          </a:solidFill>
        </p:spPr>
        <p:style>
          <a:lnRef idx="0">
            <a:schemeClr val="accent5"/>
          </a:lnRef>
          <a:fillRef idx="3">
            <a:schemeClr val="accent5"/>
          </a:fillRef>
          <a:effectRef idx="3">
            <a:schemeClr val="accent5"/>
          </a:effectRef>
          <a:fontRef idx="minor">
            <a:schemeClr val="lt1"/>
          </a:fontRef>
        </p:style>
        <p:txBody>
          <a:bodyPr/>
          <a:lstStyle/>
          <a:p>
            <a:pPr>
              <a:defRPr/>
            </a:pPr>
            <a:r>
              <a:rPr lang="ru-RU" sz="1600" b="0" dirty="0" smtClean="0">
                <a:solidFill>
                  <a:schemeClr val="tx1"/>
                </a:solidFill>
              </a:rPr>
              <a:t>Книги  являются  популярными пособиями, обращенными в первую очередь к юным фигуристам и их родителям.</a:t>
            </a:r>
            <a:endParaRPr lang="ru-RU" sz="1600" b="0" dirty="0">
              <a:solidFill>
                <a:schemeClr val="tx1"/>
              </a:solidFill>
            </a:endParaRPr>
          </a:p>
        </p:txBody>
      </p:sp>
      <p:sp>
        <p:nvSpPr>
          <p:cNvPr id="46088" name="Содержимое 8"/>
          <p:cNvSpPr>
            <a:spLocks noGrp="1"/>
          </p:cNvSpPr>
          <p:nvPr>
            <p:ph sz="quarter" idx="4"/>
          </p:nvPr>
        </p:nvSpPr>
        <p:spPr>
          <a:xfrm>
            <a:off x="4286250" y="765175"/>
            <a:ext cx="4857750" cy="3429000"/>
          </a:xfrm>
        </p:spPr>
        <p:txBody>
          <a:bodyPr/>
          <a:lstStyle/>
          <a:p>
            <a:pPr>
              <a:buFont typeface="Arial" charset="0"/>
              <a:buNone/>
            </a:pPr>
            <a:r>
              <a:rPr lang="ru-RU" sz="1600" dirty="0" smtClean="0">
                <a:solidFill>
                  <a:schemeClr val="bg1"/>
                </a:solidFill>
              </a:rPr>
              <a:t>        - </a:t>
            </a:r>
            <a:r>
              <a:rPr lang="ru-RU" sz="1800" dirty="0" smtClean="0">
                <a:solidFill>
                  <a:schemeClr val="bg1"/>
                </a:solidFill>
              </a:rPr>
              <a:t>вид  спорта, основу которого составляют движения спортсмена с переменами направления скольжения, вращениями и прыжками. Включает одиночное катание, парные и спортивные танцы. Олимпийские соревнования в одиночном и парном катании проводятся с 1908 г,, а в спортивных танцах на льду – с 1976. </a:t>
            </a:r>
            <a:br>
              <a:rPr lang="ru-RU" sz="1800" dirty="0" smtClean="0">
                <a:solidFill>
                  <a:schemeClr val="bg1"/>
                </a:solidFill>
              </a:rPr>
            </a:br>
            <a:r>
              <a:rPr lang="ru-RU" sz="1800" dirty="0" smtClean="0">
                <a:solidFill>
                  <a:schemeClr val="bg1"/>
                </a:solidFill>
              </a:rPr>
              <a:t>Выступления оцениваются по </a:t>
            </a:r>
            <a:r>
              <a:rPr lang="ru-RU" sz="1800" dirty="0" err="1" smtClean="0">
                <a:solidFill>
                  <a:schemeClr val="bg1"/>
                </a:solidFill>
              </a:rPr>
              <a:t>шестибальной</a:t>
            </a:r>
            <a:r>
              <a:rPr lang="ru-RU" sz="1800" dirty="0" smtClean="0">
                <a:solidFill>
                  <a:schemeClr val="bg1"/>
                </a:solidFill>
              </a:rPr>
              <a:t>  системе. Оценка складывается из техники, артистичности и художественного  впечатления.</a:t>
            </a:r>
          </a:p>
          <a:p>
            <a:endParaRPr lang="ru-RU" sz="1800" dirty="0" smtClean="0">
              <a:solidFill>
                <a:schemeClr val="bg1"/>
              </a:solidFill>
            </a:endParaRPr>
          </a:p>
        </p:txBody>
      </p:sp>
      <p:pic>
        <p:nvPicPr>
          <p:cNvPr id="46089" name="Picture 3" descr="C:\Users\Эвгений\Desktop\Олимпиада\олимпийские игры\9cff[1].jpg"/>
          <p:cNvPicPr>
            <a:picLocks noChangeAspect="1" noChangeArrowheads="1"/>
          </p:cNvPicPr>
          <p:nvPr/>
        </p:nvPicPr>
        <p:blipFill>
          <a:blip r:embed="rId5" cstate="email"/>
          <a:srcRect/>
          <a:stretch>
            <a:fillRect/>
          </a:stretch>
        </p:blipFill>
        <p:spPr bwMode="auto">
          <a:xfrm>
            <a:off x="250825" y="2565400"/>
            <a:ext cx="1589088" cy="2200275"/>
          </a:xfrm>
          <a:prstGeom prst="rect">
            <a:avLst/>
          </a:prstGeom>
          <a:noFill/>
          <a:ln w="9525">
            <a:noFill/>
            <a:miter lim="800000"/>
            <a:headEnd/>
            <a:tailEnd/>
          </a:ln>
        </p:spPr>
      </p:pic>
      <p:pic>
        <p:nvPicPr>
          <p:cNvPr id="46090" name="Picture 4" descr="C:\Users\Эвгений\Desktop\Олимпиада\олимпийские игры\17cb8[1].jpg"/>
          <p:cNvPicPr>
            <a:picLocks noChangeAspect="1" noChangeArrowheads="1"/>
          </p:cNvPicPr>
          <p:nvPr/>
        </p:nvPicPr>
        <p:blipFill>
          <a:blip r:embed="rId6" cstate="email"/>
          <a:srcRect/>
          <a:stretch>
            <a:fillRect/>
          </a:stretch>
        </p:blipFill>
        <p:spPr bwMode="auto">
          <a:xfrm>
            <a:off x="2268538" y="3860800"/>
            <a:ext cx="1566862" cy="2008188"/>
          </a:xfrm>
          <a:prstGeom prst="rect">
            <a:avLst/>
          </a:prstGeom>
          <a:noFill/>
          <a:ln w="9525">
            <a:noFill/>
            <a:miter lim="800000"/>
            <a:headEnd/>
            <a:tailEnd/>
          </a:ln>
        </p:spPr>
      </p:pic>
      <p:pic>
        <p:nvPicPr>
          <p:cNvPr id="46092" name="Picture 2" descr="гардина для кухни сшить"/>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116013" y="1268413"/>
            <a:ext cx="3429000" cy="3028950"/>
          </a:xfrm>
          <a:prstGeom prst="rect">
            <a:avLst/>
          </a:prstGeom>
          <a:noFill/>
          <a:ln w="9525">
            <a:noFill/>
            <a:miter lim="800000"/>
            <a:headEnd/>
            <a:tailEnd/>
          </a:ln>
        </p:spPr>
      </p:pic>
      <p:sp>
        <p:nvSpPr>
          <p:cNvPr id="12" name="Скругленный прямоугольник 11"/>
          <p:cNvSpPr/>
          <p:nvPr/>
        </p:nvSpPr>
        <p:spPr>
          <a:xfrm>
            <a:off x="263600" y="4863441"/>
            <a:ext cx="1368425" cy="198913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Чайковская, Елена.</a:t>
            </a:r>
          </a:p>
          <a:p>
            <a:pPr>
              <a:defRPr/>
            </a:pPr>
            <a:r>
              <a:rPr lang="ru-RU" sz="1200" dirty="0">
                <a:solidFill>
                  <a:schemeClr val="tx1"/>
                </a:solidFill>
              </a:rPr>
              <a:t>Фигурное катание / Елена Чайковская. – изд. 2-е, </a:t>
            </a:r>
            <a:r>
              <a:rPr lang="ru-RU" sz="1200" dirty="0" err="1">
                <a:solidFill>
                  <a:schemeClr val="tx1"/>
                </a:solidFill>
              </a:rPr>
              <a:t>испр</a:t>
            </a:r>
            <a:r>
              <a:rPr lang="ru-RU" sz="1200" dirty="0">
                <a:solidFill>
                  <a:schemeClr val="tx1"/>
                </a:solidFill>
              </a:rPr>
              <a:t>. и доп. – М. : Физкультура и спорт, 1988. – 127с. : ил. – (Азбука спорта).</a:t>
            </a:r>
          </a:p>
        </p:txBody>
      </p:sp>
      <p:sp>
        <p:nvSpPr>
          <p:cNvPr id="13" name="Скругленный прямоугольник 12"/>
          <p:cNvSpPr/>
          <p:nvPr/>
        </p:nvSpPr>
        <p:spPr>
          <a:xfrm>
            <a:off x="2073084" y="5805488"/>
            <a:ext cx="1873250" cy="105251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err="1">
                <a:solidFill>
                  <a:schemeClr val="tx1"/>
                </a:solidFill>
              </a:rPr>
              <a:t>Рыжкин</a:t>
            </a:r>
            <a:r>
              <a:rPr lang="ru-RU" sz="1200" dirty="0">
                <a:solidFill>
                  <a:schemeClr val="tx1"/>
                </a:solidFill>
              </a:rPr>
              <a:t>, Виктор.</a:t>
            </a:r>
          </a:p>
          <a:p>
            <a:pPr>
              <a:defRPr/>
            </a:pPr>
            <a:r>
              <a:rPr lang="ru-RU" sz="1200" dirty="0">
                <a:solidFill>
                  <a:schemeClr val="tx1"/>
                </a:solidFill>
              </a:rPr>
              <a:t>Ледовая сюита / Виктор </a:t>
            </a:r>
            <a:r>
              <a:rPr lang="ru-RU" sz="1200" dirty="0" err="1">
                <a:solidFill>
                  <a:schemeClr val="tx1"/>
                </a:solidFill>
              </a:rPr>
              <a:t>Рыжкин</a:t>
            </a:r>
            <a:r>
              <a:rPr lang="ru-RU" sz="1200" dirty="0">
                <a:solidFill>
                  <a:schemeClr val="tx1"/>
                </a:solidFill>
              </a:rPr>
              <a:t>. – М. : Физкультура и спорт, 1975. – 207с. : ил.</a:t>
            </a:r>
          </a:p>
        </p:txBody>
      </p:sp>
      <p:sp>
        <p:nvSpPr>
          <p:cNvPr id="14" name="Скругленный прямоугольник 13"/>
          <p:cNvSpPr/>
          <p:nvPr/>
        </p:nvSpPr>
        <p:spPr>
          <a:xfrm>
            <a:off x="4211638" y="5749925"/>
            <a:ext cx="1800225" cy="11080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И мастерство, и вдохновение / автор – сост. А. М. Чайковский. – М. : Физкультура и спорт, 1976. – 100с. : ил.</a:t>
            </a:r>
          </a:p>
        </p:txBody>
      </p:sp>
      <p:pic>
        <p:nvPicPr>
          <p:cNvPr id="46091" name="Picture 5" descr="C:\Users\Эвгений\Desktop\Олимпиада\олимпийские игры\1003597597[1].jpg"/>
          <p:cNvPicPr>
            <a:picLocks noChangeAspect="1" noChangeArrowheads="1"/>
          </p:cNvPicPr>
          <p:nvPr/>
        </p:nvPicPr>
        <p:blipFill>
          <a:blip r:embed="rId8" cstate="email"/>
          <a:srcRect/>
          <a:stretch>
            <a:fillRect/>
          </a:stretch>
        </p:blipFill>
        <p:spPr bwMode="auto">
          <a:xfrm>
            <a:off x="4284663" y="4076700"/>
            <a:ext cx="1539875" cy="1681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46084">
                                            <p:bg/>
                                          </p:spTgt>
                                        </p:tgtEl>
                                        <p:attrNameLst>
                                          <p:attrName>style.visibility</p:attrName>
                                        </p:attrNameLst>
                                      </p:cBhvr>
                                      <p:to>
                                        <p:strVal val="visible"/>
                                      </p:to>
                                    </p:set>
                                    <p:animEffect transition="in" filter="slide(fromRight)">
                                      <p:cBhvr>
                                        <p:cTn id="11" dur="2000"/>
                                        <p:tgtEl>
                                          <p:spTgt spid="46084">
                                            <p:bg/>
                                          </p:spTgt>
                                        </p:tgtEl>
                                      </p:cBhvr>
                                    </p:animEffect>
                                  </p:childTnLst>
                                </p:cTn>
                              </p:par>
                            </p:childTnLst>
                          </p:cTn>
                        </p:par>
                        <p:par>
                          <p:cTn id="12" fill="hold">
                            <p:stCondLst>
                              <p:cond delay="4000"/>
                            </p:stCondLst>
                            <p:childTnLst>
                              <p:par>
                                <p:cTn id="13" presetID="12" presetClass="entr" presetSubtype="2" fill="hold" grpId="0" nodeType="afterEffect">
                                  <p:stCondLst>
                                    <p:cond delay="0"/>
                                  </p:stCondLst>
                                  <p:childTnLst>
                                    <p:set>
                                      <p:cBhvr>
                                        <p:cTn id="14" dur="1" fill="hold">
                                          <p:stCondLst>
                                            <p:cond delay="0"/>
                                          </p:stCondLst>
                                        </p:cTn>
                                        <p:tgtEl>
                                          <p:spTgt spid="46084">
                                            <p:txEl>
                                              <p:pRg st="0" end="0"/>
                                            </p:txEl>
                                          </p:spTgt>
                                        </p:tgtEl>
                                        <p:attrNameLst>
                                          <p:attrName>style.visibility</p:attrName>
                                        </p:attrNameLst>
                                      </p:cBhvr>
                                      <p:to>
                                        <p:strVal val="visible"/>
                                      </p:to>
                                    </p:set>
                                    <p:animEffect transition="in" filter="slide(fromRight)">
                                      <p:cBhvr>
                                        <p:cTn id="15" dur="2000"/>
                                        <p:tgtEl>
                                          <p:spTgt spid="46084">
                                            <p:txEl>
                                              <p:pRg st="0" end="0"/>
                                            </p:txEl>
                                          </p:spTgt>
                                        </p:tgtEl>
                                      </p:cBhvr>
                                    </p:animEffect>
                                  </p:childTnLst>
                                </p:cTn>
                              </p:par>
                              <p:par>
                                <p:cTn id="16" presetID="12" presetClass="entr" presetSubtype="2" fill="hold" nodeType="withEffect">
                                  <p:stCondLst>
                                    <p:cond delay="0"/>
                                  </p:stCondLst>
                                  <p:childTnLst>
                                    <p:set>
                                      <p:cBhvr>
                                        <p:cTn id="17" dur="1" fill="hold">
                                          <p:stCondLst>
                                            <p:cond delay="0"/>
                                          </p:stCondLst>
                                        </p:cTn>
                                        <p:tgtEl>
                                          <p:spTgt spid="46092"/>
                                        </p:tgtEl>
                                        <p:attrNameLst>
                                          <p:attrName>style.visibility</p:attrName>
                                        </p:attrNameLst>
                                      </p:cBhvr>
                                      <p:to>
                                        <p:strVal val="visible"/>
                                      </p:to>
                                    </p:set>
                                    <p:animEffect transition="in" filter="slide(fromRight)">
                                      <p:cBhvr>
                                        <p:cTn id="18" dur="2000"/>
                                        <p:tgtEl>
                                          <p:spTgt spid="46092"/>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46088">
                                            <p:txEl>
                                              <p:pRg st="0" end="0"/>
                                            </p:txEl>
                                          </p:spTgt>
                                        </p:tgtEl>
                                        <p:attrNameLst>
                                          <p:attrName>style.visibility</p:attrName>
                                        </p:attrNameLst>
                                      </p:cBhvr>
                                      <p:to>
                                        <p:strVal val="visible"/>
                                      </p:to>
                                    </p:set>
                                    <p:animEffect transition="in" filter="slide(fromRight)">
                                      <p:cBhvr>
                                        <p:cTn id="21" dur="2000"/>
                                        <p:tgtEl>
                                          <p:spTgt spid="46088">
                                            <p:txEl>
                                              <p:pRg st="0" end="0"/>
                                            </p:txEl>
                                          </p:spTgt>
                                        </p:tgtEl>
                                      </p:cBhvr>
                                    </p:animEffect>
                                  </p:childTnLst>
                                </p:cTn>
                              </p:par>
                            </p:childTnLst>
                          </p:cTn>
                        </p:par>
                        <p:par>
                          <p:cTn id="22" fill="hold">
                            <p:stCondLst>
                              <p:cond delay="6000"/>
                            </p:stCondLst>
                            <p:childTnLst>
                              <p:par>
                                <p:cTn id="23" presetID="37" presetClass="entr" presetSubtype="0" fill="hold" nodeType="after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fade">
                                      <p:cBhvr>
                                        <p:cTn id="25" dur="2000"/>
                                        <p:tgtEl>
                                          <p:spTgt spid="46089"/>
                                        </p:tgtEl>
                                      </p:cBhvr>
                                    </p:animEffect>
                                    <p:anim calcmode="lin" valueType="num">
                                      <p:cBhvr>
                                        <p:cTn id="26" dur="2000" fill="hold"/>
                                        <p:tgtEl>
                                          <p:spTgt spid="46089"/>
                                        </p:tgtEl>
                                        <p:attrNameLst>
                                          <p:attrName>ppt_x</p:attrName>
                                        </p:attrNameLst>
                                      </p:cBhvr>
                                      <p:tavLst>
                                        <p:tav tm="0">
                                          <p:val>
                                            <p:strVal val="#ppt_x"/>
                                          </p:val>
                                        </p:tav>
                                        <p:tav tm="100000">
                                          <p:val>
                                            <p:strVal val="#ppt_x"/>
                                          </p:val>
                                        </p:tav>
                                      </p:tavLst>
                                    </p:anim>
                                    <p:anim calcmode="lin" valueType="num">
                                      <p:cBhvr>
                                        <p:cTn id="27" dur="1800" decel="100000" fill="hold"/>
                                        <p:tgtEl>
                                          <p:spTgt spid="46089"/>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4608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ppt_x</p:attrName>
                                        </p:attrNameLst>
                                      </p:cBhvr>
                                      <p:tavLst>
                                        <p:tav tm="0">
                                          <p:val>
                                            <p:strVal val="#ppt_x"/>
                                          </p:val>
                                        </p:tav>
                                        <p:tav tm="100000">
                                          <p:val>
                                            <p:strVal val="#ppt_x"/>
                                          </p:val>
                                        </p:tav>
                                      </p:tavLst>
                                    </p:anim>
                                    <p:anim calcmode="lin" valueType="num">
                                      <p:cBhvr>
                                        <p:cTn id="33" dur="1800" decel="100000" fill="hold"/>
                                        <p:tgtEl>
                                          <p:spTgt spid="12"/>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6090"/>
                                        </p:tgtEl>
                                        <p:attrNameLst>
                                          <p:attrName>style.visibility</p:attrName>
                                        </p:attrNameLst>
                                      </p:cBhvr>
                                      <p:to>
                                        <p:strVal val="visible"/>
                                      </p:to>
                                    </p:set>
                                    <p:animEffect transition="in" filter="fade">
                                      <p:cBhvr>
                                        <p:cTn id="37" dur="2000"/>
                                        <p:tgtEl>
                                          <p:spTgt spid="46090"/>
                                        </p:tgtEl>
                                      </p:cBhvr>
                                    </p:animEffect>
                                    <p:anim calcmode="lin" valueType="num">
                                      <p:cBhvr>
                                        <p:cTn id="38" dur="2000" fill="hold"/>
                                        <p:tgtEl>
                                          <p:spTgt spid="46090"/>
                                        </p:tgtEl>
                                        <p:attrNameLst>
                                          <p:attrName>ppt_x</p:attrName>
                                        </p:attrNameLst>
                                      </p:cBhvr>
                                      <p:tavLst>
                                        <p:tav tm="0">
                                          <p:val>
                                            <p:strVal val="#ppt_x"/>
                                          </p:val>
                                        </p:tav>
                                        <p:tav tm="100000">
                                          <p:val>
                                            <p:strVal val="#ppt_x"/>
                                          </p:val>
                                        </p:tav>
                                      </p:tavLst>
                                    </p:anim>
                                    <p:anim calcmode="lin" valueType="num">
                                      <p:cBhvr>
                                        <p:cTn id="39" dur="1800" decel="100000" fill="hold"/>
                                        <p:tgtEl>
                                          <p:spTgt spid="46090"/>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46090"/>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ppt_x</p:attrName>
                                        </p:attrNameLst>
                                      </p:cBhvr>
                                      <p:tavLst>
                                        <p:tav tm="0">
                                          <p:val>
                                            <p:strVal val="#ppt_x"/>
                                          </p:val>
                                        </p:tav>
                                        <p:tav tm="100000">
                                          <p:val>
                                            <p:strVal val="#ppt_x"/>
                                          </p:val>
                                        </p:tav>
                                      </p:tavLst>
                                    </p:anim>
                                    <p:anim calcmode="lin" valueType="num">
                                      <p:cBhvr>
                                        <p:cTn id="45" dur="1800" decel="100000" fill="hold"/>
                                        <p:tgtEl>
                                          <p:spTgt spid="13"/>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6091"/>
                                        </p:tgtEl>
                                        <p:attrNameLst>
                                          <p:attrName>style.visibility</p:attrName>
                                        </p:attrNameLst>
                                      </p:cBhvr>
                                      <p:to>
                                        <p:strVal val="visible"/>
                                      </p:to>
                                    </p:set>
                                    <p:animEffect transition="in" filter="fade">
                                      <p:cBhvr>
                                        <p:cTn id="49" dur="2000"/>
                                        <p:tgtEl>
                                          <p:spTgt spid="46091"/>
                                        </p:tgtEl>
                                      </p:cBhvr>
                                    </p:animEffect>
                                    <p:anim calcmode="lin" valueType="num">
                                      <p:cBhvr>
                                        <p:cTn id="50" dur="2000" fill="hold"/>
                                        <p:tgtEl>
                                          <p:spTgt spid="46091"/>
                                        </p:tgtEl>
                                        <p:attrNameLst>
                                          <p:attrName>ppt_x</p:attrName>
                                        </p:attrNameLst>
                                      </p:cBhvr>
                                      <p:tavLst>
                                        <p:tav tm="0">
                                          <p:val>
                                            <p:strVal val="#ppt_x"/>
                                          </p:val>
                                        </p:tav>
                                        <p:tav tm="100000">
                                          <p:val>
                                            <p:strVal val="#ppt_x"/>
                                          </p:val>
                                        </p:tav>
                                      </p:tavLst>
                                    </p:anim>
                                    <p:anim calcmode="lin" valueType="num">
                                      <p:cBhvr>
                                        <p:cTn id="51" dur="1800" decel="100000" fill="hold"/>
                                        <p:tgtEl>
                                          <p:spTgt spid="46091"/>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46091"/>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1800" decel="100000" fill="hold"/>
                                        <p:tgtEl>
                                          <p:spTgt spid="14"/>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par>
                          <p:cTn id="59" fill="hold">
                            <p:stCondLst>
                              <p:cond delay="8000"/>
                            </p:stCondLst>
                            <p:childTnLst>
                              <p:par>
                                <p:cTn id="60" presetID="8"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amond(in)">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084" grpId="0" uiExpand="1" build="p" animBg="1"/>
      <p:bldP spid="46088" grpId="0" build="p"/>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8" name="Заголовок 3"/>
          <p:cNvSpPr>
            <a:spLocks noGrp="1"/>
          </p:cNvSpPr>
          <p:nvPr>
            <p:ph type="title"/>
          </p:nvPr>
        </p:nvSpPr>
        <p:spPr>
          <a:xfrm>
            <a:off x="1476375" y="188913"/>
            <a:ext cx="7281863" cy="1584325"/>
          </a:xfrm>
        </p:spPr>
        <p:txBody>
          <a:bodyPr/>
          <a:lstStyle/>
          <a:p>
            <a:pPr eaLnBrk="1" hangingPunct="1"/>
            <a:r>
              <a:rPr lang="ru-RU" sz="4000" b="1" dirty="0" smtClean="0">
                <a:solidFill>
                  <a:srgbClr val="953735"/>
                </a:solidFill>
                <a:cs typeface="Arial" charset="0"/>
              </a:rPr>
              <a:t>Раздел </a:t>
            </a:r>
            <a:r>
              <a:rPr lang="en-US" sz="4000" b="1" dirty="0" smtClean="0">
                <a:solidFill>
                  <a:srgbClr val="953735"/>
                </a:solidFill>
                <a:cs typeface="Arial" charset="0"/>
              </a:rPr>
              <a:t>I</a:t>
            </a:r>
            <a:r>
              <a:rPr lang="ru-RU" sz="4000" b="1" dirty="0" smtClean="0">
                <a:solidFill>
                  <a:srgbClr val="953735"/>
                </a:solidFill>
                <a:cs typeface="Arial" charset="0"/>
              </a:rPr>
              <a:t>:</a:t>
            </a:r>
            <a:r>
              <a:rPr lang="en-US" sz="4000" b="1" dirty="0" smtClean="0">
                <a:solidFill>
                  <a:srgbClr val="953735"/>
                </a:solidFill>
                <a:cs typeface="Arial" charset="0"/>
              </a:rPr>
              <a:t/>
            </a:r>
            <a:br>
              <a:rPr lang="en-US" sz="4000" b="1" dirty="0" smtClean="0">
                <a:solidFill>
                  <a:srgbClr val="953735"/>
                </a:solidFill>
                <a:cs typeface="Arial" charset="0"/>
              </a:rPr>
            </a:br>
            <a:r>
              <a:rPr lang="ru-RU" sz="4000" b="1" dirty="0" smtClean="0">
                <a:solidFill>
                  <a:srgbClr val="953735"/>
                </a:solidFill>
                <a:cs typeface="Arial" charset="0"/>
              </a:rPr>
              <a:t>Олимпийские</a:t>
            </a:r>
            <a:r>
              <a:rPr lang="ru-RU" sz="4000" dirty="0" smtClean="0">
                <a:solidFill>
                  <a:srgbClr val="953735"/>
                </a:solidFill>
                <a:cs typeface="Arial" charset="0"/>
              </a:rPr>
              <a:t> </a:t>
            </a:r>
            <a:r>
              <a:rPr lang="ru-RU" sz="4000" b="1" dirty="0" smtClean="0">
                <a:solidFill>
                  <a:srgbClr val="953735"/>
                </a:solidFill>
                <a:cs typeface="Arial" charset="0"/>
              </a:rPr>
              <a:t>игры</a:t>
            </a:r>
            <a:r>
              <a:rPr lang="ru-RU" sz="4000" dirty="0" smtClean="0">
                <a:solidFill>
                  <a:srgbClr val="953735"/>
                </a:solidFill>
                <a:cs typeface="Arial" charset="0"/>
              </a:rPr>
              <a:t> – </a:t>
            </a:r>
            <a:br>
              <a:rPr lang="ru-RU" sz="4000" dirty="0" smtClean="0">
                <a:solidFill>
                  <a:srgbClr val="953735"/>
                </a:solidFill>
                <a:cs typeface="Arial" charset="0"/>
              </a:rPr>
            </a:br>
            <a:r>
              <a:rPr lang="ru-RU" sz="4000" dirty="0" smtClean="0">
                <a:solidFill>
                  <a:srgbClr val="953735"/>
                </a:solidFill>
                <a:cs typeface="Arial" charset="0"/>
              </a:rPr>
              <a:t>великий праздник Античности</a:t>
            </a:r>
            <a:endParaRPr lang="ru-RU" sz="4000" dirty="0" smtClean="0">
              <a:solidFill>
                <a:srgbClr val="953735"/>
              </a:solidFill>
            </a:endParaRPr>
          </a:p>
        </p:txBody>
      </p:sp>
      <p:sp>
        <p:nvSpPr>
          <p:cNvPr id="19459" name="Прямоугольник 7"/>
          <p:cNvSpPr>
            <a:spLocks noChangeArrowheads="1"/>
          </p:cNvSpPr>
          <p:nvPr/>
        </p:nvSpPr>
        <p:spPr bwMode="auto">
          <a:xfrm>
            <a:off x="5652120" y="1988840"/>
            <a:ext cx="3240088" cy="4524315"/>
          </a:xfrm>
          <a:prstGeom prst="rect">
            <a:avLst/>
          </a:prstGeom>
          <a:noFill/>
          <a:ln w="9525">
            <a:noFill/>
            <a:miter lim="800000"/>
            <a:headEnd/>
            <a:tailEnd/>
          </a:ln>
        </p:spPr>
        <p:txBody>
          <a:bodyPr>
            <a:spAutoFit/>
          </a:bodyPr>
          <a:lstStyle/>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Мир стал ареной, залитою солнцем,</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Палестрою для Олимпийских игр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Под куполом из черного эфира,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Опертым на </a:t>
            </a:r>
            <a:r>
              <a:rPr lang="ru-RU" sz="1600" b="1" dirty="0" err="1">
                <a:solidFill>
                  <a:schemeClr val="accent6">
                    <a:lumMod val="50000"/>
                  </a:schemeClr>
                </a:solidFill>
                <a:latin typeface="Times New Roman" pitchFamily="18" charset="0"/>
                <a:cs typeface="Times New Roman" pitchFamily="18" charset="0"/>
              </a:rPr>
              <a:t>Атлантово</a:t>
            </a:r>
            <a:r>
              <a:rPr lang="ru-RU" sz="1600" b="1" dirty="0">
                <a:solidFill>
                  <a:schemeClr val="accent6">
                    <a:lumMod val="50000"/>
                  </a:schemeClr>
                </a:solidFill>
                <a:latin typeface="Times New Roman" pitchFamily="18" charset="0"/>
                <a:cs typeface="Times New Roman" pitchFamily="18" charset="0"/>
              </a:rPr>
              <a:t> плечо.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На фоне винно-пурпурного моря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И рыжих охр зазубренной земли,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Играя медью мускулов, атлеты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Крылатым взмахом умащенных тел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Метали в солнце бронзовые диски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Гудящих строф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   И звонких теорем... </a:t>
            </a:r>
          </a:p>
          <a:p>
            <a:pPr indent="-309563" algn="r">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ru-RU" sz="1600" b="1" dirty="0">
                <a:solidFill>
                  <a:schemeClr val="accent6">
                    <a:lumMod val="50000"/>
                  </a:schemeClr>
                </a:solidFill>
                <a:latin typeface="Times New Roman" pitchFamily="18" charset="0"/>
                <a:cs typeface="Times New Roman" pitchFamily="18" charset="0"/>
              </a:rPr>
              <a:t>М. Волошин</a:t>
            </a:r>
          </a:p>
        </p:txBody>
      </p:sp>
      <p:pic>
        <p:nvPicPr>
          <p:cNvPr id="19460" name="Picture 2" descr="F:\Олимпиада\Олимп выставка\фото 4.jpg"/>
          <p:cNvPicPr>
            <a:picLocks noChangeAspect="1" noChangeArrowheads="1"/>
          </p:cNvPicPr>
          <p:nvPr/>
        </p:nvPicPr>
        <p:blipFill>
          <a:blip r:embed="rId3" cstate="email"/>
          <a:srcRect/>
          <a:stretch>
            <a:fillRect/>
          </a:stretch>
        </p:blipFill>
        <p:spPr bwMode="auto">
          <a:xfrm>
            <a:off x="1691680" y="2204864"/>
            <a:ext cx="3273426" cy="3785164"/>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ppt_w</p:attrName>
                                        </p:attrNameLst>
                                      </p:cBhvr>
                                      <p:tavLst>
                                        <p:tav tm="0">
                                          <p:val>
                                            <p:fltVal val="0"/>
                                          </p:val>
                                        </p:tav>
                                        <p:tav tm="100000">
                                          <p:val>
                                            <p:strVal val="#ppt_w"/>
                                          </p:val>
                                        </p:tav>
                                      </p:tavLst>
                                    </p:anim>
                                    <p:anim calcmode="lin" valueType="num">
                                      <p:cBhvr>
                                        <p:cTn id="8" dur="2000" fill="hold"/>
                                        <p:tgtEl>
                                          <p:spTgt spid="19458"/>
                                        </p:tgtEl>
                                        <p:attrNameLst>
                                          <p:attrName>ppt_h</p:attrName>
                                        </p:attrNameLst>
                                      </p:cBhvr>
                                      <p:tavLst>
                                        <p:tav tm="0">
                                          <p:val>
                                            <p:fltVal val="0"/>
                                          </p:val>
                                        </p:tav>
                                        <p:tav tm="100000">
                                          <p:val>
                                            <p:strVal val="#ppt_h"/>
                                          </p:val>
                                        </p:tav>
                                      </p:tavLst>
                                    </p:anim>
                                    <p:anim calcmode="lin" valueType="num">
                                      <p:cBhvr>
                                        <p:cTn id="9" dur="2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945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2000" fill="hold"/>
                                        <p:tgtEl>
                                          <p:spTgt spid="19460"/>
                                        </p:tgtEl>
                                        <p:attrNameLst>
                                          <p:attrName>ppt_w</p:attrName>
                                        </p:attrNameLst>
                                      </p:cBhvr>
                                      <p:tavLst>
                                        <p:tav tm="0">
                                          <p:val>
                                            <p:fltVal val="0"/>
                                          </p:val>
                                        </p:tav>
                                        <p:tav tm="100000">
                                          <p:val>
                                            <p:strVal val="#ppt_w"/>
                                          </p:val>
                                        </p:tav>
                                      </p:tavLst>
                                    </p:anim>
                                    <p:anim calcmode="lin" valueType="num">
                                      <p:cBhvr>
                                        <p:cTn id="14" dur="2000" fill="hold"/>
                                        <p:tgtEl>
                                          <p:spTgt spid="19460"/>
                                        </p:tgtEl>
                                        <p:attrNameLst>
                                          <p:attrName>ppt_h</p:attrName>
                                        </p:attrNameLst>
                                      </p:cBhvr>
                                      <p:tavLst>
                                        <p:tav tm="0">
                                          <p:val>
                                            <p:fltVal val="0"/>
                                          </p:val>
                                        </p:tav>
                                        <p:tav tm="100000">
                                          <p:val>
                                            <p:strVal val="#ppt_h"/>
                                          </p:val>
                                        </p:tav>
                                      </p:tavLst>
                                    </p:anim>
                                    <p:anim calcmode="lin" valueType="num">
                                      <p:cBhvr>
                                        <p:cTn id="15" dur="2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946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p:cTn id="19" dur="2000" fill="hold"/>
                                        <p:tgtEl>
                                          <p:spTgt spid="19459"/>
                                        </p:tgtEl>
                                        <p:attrNameLst>
                                          <p:attrName>ppt_w</p:attrName>
                                        </p:attrNameLst>
                                      </p:cBhvr>
                                      <p:tavLst>
                                        <p:tav tm="0">
                                          <p:val>
                                            <p:fltVal val="0"/>
                                          </p:val>
                                        </p:tav>
                                        <p:tav tm="100000">
                                          <p:val>
                                            <p:strVal val="#ppt_w"/>
                                          </p:val>
                                        </p:tav>
                                      </p:tavLst>
                                    </p:anim>
                                    <p:anim calcmode="lin" valueType="num">
                                      <p:cBhvr>
                                        <p:cTn id="20" dur="2000" fill="hold"/>
                                        <p:tgtEl>
                                          <p:spTgt spid="19459"/>
                                        </p:tgtEl>
                                        <p:attrNameLst>
                                          <p:attrName>ppt_h</p:attrName>
                                        </p:attrNameLst>
                                      </p:cBhvr>
                                      <p:tavLst>
                                        <p:tav tm="0">
                                          <p:val>
                                            <p:fltVal val="0"/>
                                          </p:val>
                                        </p:tav>
                                        <p:tav tm="100000">
                                          <p:val>
                                            <p:strVal val="#ppt_h"/>
                                          </p:val>
                                        </p:tav>
                                      </p:tavLst>
                                    </p:anim>
                                    <p:anim calcmode="lin" valueType="num">
                                      <p:cBhvr>
                                        <p:cTn id="21" dur="2000" fill="hold"/>
                                        <p:tgtEl>
                                          <p:spTgt spid="19459"/>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94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100013"/>
            <a:ext cx="9144000" cy="6958013"/>
          </a:xfrm>
          <a:prstGeom prst="rect">
            <a:avLst/>
          </a:prstGeom>
          <a:noFill/>
          <a:ln w="9525">
            <a:noFill/>
            <a:miter lim="800000"/>
            <a:headEnd/>
            <a:tailEnd/>
          </a:ln>
        </p:spPr>
      </p:pic>
      <p:sp>
        <p:nvSpPr>
          <p:cNvPr id="2" name="Заголовок 1"/>
          <p:cNvSpPr>
            <a:spLocks noGrp="1"/>
          </p:cNvSpPr>
          <p:nvPr>
            <p:ph type="title"/>
          </p:nvPr>
        </p:nvSpPr>
        <p:spPr>
          <a:xfrm>
            <a:off x="428625" y="0"/>
            <a:ext cx="8229600" cy="939800"/>
          </a:xfrm>
        </p:spPr>
        <p:txBody>
          <a:bodyPr/>
          <a:lstStyle/>
          <a:p>
            <a:pPr>
              <a:defRPr/>
            </a:pPr>
            <a:r>
              <a:rPr lang="ru-RU" sz="3600" dirty="0" smtClean="0">
                <a:solidFill>
                  <a:schemeClr val="tx2">
                    <a:lumMod val="20000"/>
                    <a:lumOff val="80000"/>
                  </a:schemeClr>
                </a:solidFill>
              </a:rPr>
              <a:t>Конькобежный спорт:</a:t>
            </a:r>
            <a:endParaRPr lang="ru-RU" sz="3600" dirty="0">
              <a:solidFill>
                <a:schemeClr val="tx2">
                  <a:lumMod val="20000"/>
                  <a:lumOff val="80000"/>
                </a:schemeClr>
              </a:solidFill>
            </a:endParaRPr>
          </a:p>
        </p:txBody>
      </p:sp>
      <p:sp>
        <p:nvSpPr>
          <p:cNvPr id="47107" name="Текст 2"/>
          <p:cNvSpPr>
            <a:spLocks noGrp="1"/>
          </p:cNvSpPr>
          <p:nvPr>
            <p:ph type="body" idx="1"/>
          </p:nvPr>
        </p:nvSpPr>
        <p:spPr>
          <a:xfrm>
            <a:off x="500034" y="739742"/>
            <a:ext cx="1785950" cy="474680"/>
          </a:xfrm>
          <a:gradFill>
            <a:gsLst>
              <a:gs pos="9900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4"/>
              </a:rPr>
              <a:t>Шорт-трек</a:t>
            </a:r>
            <a:endParaRPr lang="ru-RU" u="sng" dirty="0" smtClean="0"/>
          </a:p>
        </p:txBody>
      </p:sp>
      <p:sp>
        <p:nvSpPr>
          <p:cNvPr id="47108" name="Содержимое 5"/>
          <p:cNvSpPr>
            <a:spLocks noGrp="1"/>
          </p:cNvSpPr>
          <p:nvPr>
            <p:ph sz="quarter" idx="4"/>
          </p:nvPr>
        </p:nvSpPr>
        <p:spPr>
          <a:xfrm>
            <a:off x="4716463" y="1125538"/>
            <a:ext cx="4041775" cy="3527425"/>
          </a:xfrm>
        </p:spPr>
        <p:txBody>
          <a:bodyPr/>
          <a:lstStyle/>
          <a:p>
            <a:pPr>
              <a:buFont typeface="Arial" charset="0"/>
              <a:buNone/>
            </a:pPr>
            <a:r>
              <a:rPr lang="ru-RU" sz="1800" dirty="0" smtClean="0">
                <a:solidFill>
                  <a:schemeClr val="bg1"/>
                </a:solidFill>
              </a:rPr>
              <a:t>     - вид скоростного бега на коньках, заключающийся в максимально быстром преодолении соревновательной дистанции внутри хоккейной площадки.  В программе ЗОИ с 1992 г.  В программе 6 видов соревнований: личное первенство в беге на 500 и 1000 м (женщины и мужчины) и эстафетная гонка на 3000 м (женщины) и 5000 м (мужчины).</a:t>
            </a:r>
          </a:p>
          <a:p>
            <a:endParaRPr lang="ru-RU" dirty="0" smtClean="0">
              <a:solidFill>
                <a:schemeClr val="bg1"/>
              </a:solidFill>
            </a:endParaRPr>
          </a:p>
        </p:txBody>
      </p:sp>
      <p:sp>
        <p:nvSpPr>
          <p:cNvPr id="8" name="Прямоугольник 7"/>
          <p:cNvSpPr/>
          <p:nvPr/>
        </p:nvSpPr>
        <p:spPr>
          <a:xfrm>
            <a:off x="7092950" y="4868863"/>
            <a:ext cx="1692275"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200" dirty="0"/>
              <a:t>Гусев, Сергей.</a:t>
            </a:r>
          </a:p>
          <a:p>
            <a:pPr>
              <a:defRPr/>
            </a:pPr>
            <a:r>
              <a:rPr lang="ru-RU" sz="1200" dirty="0"/>
              <a:t>100лет Тульского спорта / Сергей Гусев. – Тула : Дизайн – Коллегия, 2006. – 436с. : ил.</a:t>
            </a:r>
          </a:p>
        </p:txBody>
      </p:sp>
      <p:pic>
        <p:nvPicPr>
          <p:cNvPr id="47110" name="Picture 3" descr="B:\ПЦ\12345.JPG"/>
          <p:cNvPicPr>
            <a:picLocks noChangeAspect="1" noChangeArrowheads="1"/>
          </p:cNvPicPr>
          <p:nvPr/>
        </p:nvPicPr>
        <p:blipFill>
          <a:blip r:embed="rId5" cstate="email"/>
          <a:srcRect/>
          <a:stretch>
            <a:fillRect/>
          </a:stretch>
        </p:blipFill>
        <p:spPr bwMode="auto">
          <a:xfrm>
            <a:off x="5364163" y="4552568"/>
            <a:ext cx="1584325" cy="2173288"/>
          </a:xfrm>
          <a:prstGeom prst="rect">
            <a:avLst/>
          </a:prstGeom>
          <a:noFill/>
          <a:ln w="9525">
            <a:noFill/>
            <a:miter lim="800000"/>
            <a:headEnd/>
            <a:tailEnd/>
          </a:ln>
        </p:spPr>
      </p:pic>
      <p:sp>
        <p:nvSpPr>
          <p:cNvPr id="10" name="Скругленный прямоугольник 9"/>
          <p:cNvSpPr/>
          <p:nvPr/>
        </p:nvSpPr>
        <p:spPr>
          <a:xfrm>
            <a:off x="395288" y="5013325"/>
            <a:ext cx="4752975" cy="17002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ru-RU" altLang="zh-CN" dirty="0">
              <a:solidFill>
                <a:schemeClr val="bg1"/>
              </a:solidFill>
              <a:latin typeface="Arial" pitchFamily="34" charset="0"/>
              <a:ea typeface="Times New Roman" pitchFamily="18" charset="0"/>
              <a:cs typeface="Verdana" pitchFamily="34" charset="0"/>
            </a:endParaRPr>
          </a:p>
          <a:p>
            <a:pPr>
              <a:defRPr/>
            </a:pPr>
            <a:r>
              <a:rPr lang="ru-RU" altLang="zh-CN" sz="1600" dirty="0">
                <a:solidFill>
                  <a:schemeClr val="tx1"/>
                </a:solidFill>
                <a:latin typeface="Arial" pitchFamily="34" charset="0"/>
                <a:ea typeface="Times New Roman" pitchFamily="18" charset="0"/>
                <a:cs typeface="Verdana" pitchFamily="34" charset="0"/>
              </a:rPr>
              <a:t>Это не хроника побед, поражений или выигранных секунд, а рассказ о человеческих судьбах и о людях, сумевших добиться невозможного - признания всего мира. Книга эта о том, как мы бок о бок со спортом прожили те самые сто </a:t>
            </a:r>
            <a:r>
              <a:rPr lang="ru-RU" altLang="zh-CN" sz="1600" dirty="0" smtClean="0">
                <a:solidFill>
                  <a:schemeClr val="tx1"/>
                </a:solidFill>
                <a:latin typeface="Arial" pitchFamily="34" charset="0"/>
                <a:ea typeface="Times New Roman" pitchFamily="18" charset="0"/>
                <a:cs typeface="Verdana" pitchFamily="34" charset="0"/>
              </a:rPr>
              <a:t>лет.</a:t>
            </a:r>
            <a:endParaRPr lang="ru-RU" altLang="zh-CN" sz="1600" dirty="0">
              <a:solidFill>
                <a:schemeClr val="tx1"/>
              </a:solidFill>
              <a:latin typeface="Arial" pitchFamily="34" charset="0"/>
            </a:endParaRPr>
          </a:p>
          <a:p>
            <a:pPr eaLnBrk="0" hangingPunct="0">
              <a:defRPr/>
            </a:pPr>
            <a:endParaRPr lang="ru-RU" altLang="zh-CN" sz="1600" dirty="0">
              <a:solidFill>
                <a:schemeClr val="bg1"/>
              </a:solidFill>
              <a:latin typeface="Arial" pitchFamily="34" charset="0"/>
            </a:endParaRPr>
          </a:p>
        </p:txBody>
      </p:sp>
      <p:pic>
        <p:nvPicPr>
          <p:cNvPr id="1026" name="Picture 2" descr="F:\155[1].jpg"/>
          <p:cNvPicPr>
            <a:picLocks noGrp="1" noChangeAspect="1" noChangeArrowheads="1"/>
          </p:cNvPicPr>
          <p:nvPr>
            <p:ph sz="half" idx="2"/>
          </p:nvPr>
        </p:nvPicPr>
        <p:blipFill>
          <a:blip r:embed="rId6" cstate="email">
            <a:clrChange>
              <a:clrFrom>
                <a:srgbClr val="F9F4FA"/>
              </a:clrFrom>
              <a:clrTo>
                <a:srgbClr val="F9F4FA">
                  <a:alpha val="0"/>
                </a:srgbClr>
              </a:clrTo>
            </a:clrChange>
          </a:blip>
          <a:srcRect/>
          <a:stretch>
            <a:fillRect/>
          </a:stretch>
        </p:blipFill>
        <p:spPr>
          <a:xfrm>
            <a:off x="1259632" y="1124744"/>
            <a:ext cx="3696559" cy="3663256"/>
          </a:xfrm>
          <a:prstGeom prst="ellipse">
            <a:avLst/>
          </a:prstGeom>
          <a:solidFill>
            <a:schemeClr val="accent1">
              <a:lumMod val="40000"/>
              <a:lumOff val="60000"/>
            </a:schemeClr>
          </a:solidFill>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47107">
                                            <p:bg/>
                                          </p:spTgt>
                                        </p:tgtEl>
                                        <p:attrNameLst>
                                          <p:attrName>style.visibility</p:attrName>
                                        </p:attrNameLst>
                                      </p:cBhvr>
                                      <p:to>
                                        <p:strVal val="visible"/>
                                      </p:to>
                                    </p:set>
                                    <p:anim calcmode="lin" valueType="num">
                                      <p:cBhvr>
                                        <p:cTn id="11" dur="2000" fill="hold"/>
                                        <p:tgtEl>
                                          <p:spTgt spid="47107">
                                            <p:bg/>
                                          </p:spTgt>
                                        </p:tgtEl>
                                        <p:attrNameLst>
                                          <p:attrName>ppt_w</p:attrName>
                                        </p:attrNameLst>
                                      </p:cBhvr>
                                      <p:tavLst>
                                        <p:tav tm="0">
                                          <p:val>
                                            <p:strVal val="#ppt_w+.3"/>
                                          </p:val>
                                        </p:tav>
                                        <p:tav tm="100000">
                                          <p:val>
                                            <p:strVal val="#ppt_w"/>
                                          </p:val>
                                        </p:tav>
                                      </p:tavLst>
                                    </p:anim>
                                    <p:anim calcmode="lin" valueType="num">
                                      <p:cBhvr>
                                        <p:cTn id="12" dur="2000" fill="hold"/>
                                        <p:tgtEl>
                                          <p:spTgt spid="47107">
                                            <p:bg/>
                                          </p:spTgt>
                                        </p:tgtEl>
                                        <p:attrNameLst>
                                          <p:attrName>ppt_h</p:attrName>
                                        </p:attrNameLst>
                                      </p:cBhvr>
                                      <p:tavLst>
                                        <p:tav tm="0">
                                          <p:val>
                                            <p:strVal val="#ppt_h"/>
                                          </p:val>
                                        </p:tav>
                                        <p:tav tm="100000">
                                          <p:val>
                                            <p:strVal val="#ppt_h"/>
                                          </p:val>
                                        </p:tav>
                                      </p:tavLst>
                                    </p:anim>
                                    <p:animEffect transition="in" filter="fade">
                                      <p:cBhvr>
                                        <p:cTn id="13" dur="2000"/>
                                        <p:tgtEl>
                                          <p:spTgt spid="47107">
                                            <p:bg/>
                                          </p:spTgt>
                                        </p:tgtEl>
                                      </p:cBhvr>
                                    </p:animEffect>
                                  </p:childTnLst>
                                </p:cTn>
                              </p:par>
                            </p:childTnLst>
                          </p:cTn>
                        </p:par>
                        <p:par>
                          <p:cTn id="14" fill="hold">
                            <p:stCondLst>
                              <p:cond delay="4000"/>
                            </p:stCondLst>
                            <p:childTnLst>
                              <p:par>
                                <p:cTn id="15" presetID="50" presetClass="entr" presetSubtype="0" decel="100000" fill="hold" grpId="0" nodeType="afterEffect">
                                  <p:stCondLst>
                                    <p:cond delay="0"/>
                                  </p:stCondLst>
                                  <p:childTnLst>
                                    <p:set>
                                      <p:cBhvr>
                                        <p:cTn id="16" dur="1" fill="hold">
                                          <p:stCondLst>
                                            <p:cond delay="0"/>
                                          </p:stCondLst>
                                        </p:cTn>
                                        <p:tgtEl>
                                          <p:spTgt spid="47107">
                                            <p:txEl>
                                              <p:pRg st="0" end="0"/>
                                            </p:txEl>
                                          </p:spTgt>
                                        </p:tgtEl>
                                        <p:attrNameLst>
                                          <p:attrName>style.visibility</p:attrName>
                                        </p:attrNameLst>
                                      </p:cBhvr>
                                      <p:to>
                                        <p:strVal val="visible"/>
                                      </p:to>
                                    </p:set>
                                    <p:anim calcmode="lin" valueType="num">
                                      <p:cBhvr>
                                        <p:cTn id="17" dur="2000" fill="hold"/>
                                        <p:tgtEl>
                                          <p:spTgt spid="47107">
                                            <p:txEl>
                                              <p:pRg st="0" end="0"/>
                                            </p:txEl>
                                          </p:spTgt>
                                        </p:tgtEl>
                                        <p:attrNameLst>
                                          <p:attrName>ppt_w</p:attrName>
                                        </p:attrNameLst>
                                      </p:cBhvr>
                                      <p:tavLst>
                                        <p:tav tm="0">
                                          <p:val>
                                            <p:strVal val="#ppt_w+.3"/>
                                          </p:val>
                                        </p:tav>
                                        <p:tav tm="100000">
                                          <p:val>
                                            <p:strVal val="#ppt_w"/>
                                          </p:val>
                                        </p:tav>
                                      </p:tavLst>
                                    </p:anim>
                                    <p:anim calcmode="lin" valueType="num">
                                      <p:cBhvr>
                                        <p:cTn id="18" dur="20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47107">
                                            <p:txEl>
                                              <p:pRg st="0" end="0"/>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2000" fill="hold"/>
                                        <p:tgtEl>
                                          <p:spTgt spid="1026"/>
                                        </p:tgtEl>
                                        <p:attrNameLst>
                                          <p:attrName>ppt_w</p:attrName>
                                        </p:attrNameLst>
                                      </p:cBhvr>
                                      <p:tavLst>
                                        <p:tav tm="0">
                                          <p:val>
                                            <p:strVal val="#ppt_w+.3"/>
                                          </p:val>
                                        </p:tav>
                                        <p:tav tm="100000">
                                          <p:val>
                                            <p:strVal val="#ppt_w"/>
                                          </p:val>
                                        </p:tav>
                                      </p:tavLst>
                                    </p:anim>
                                    <p:anim calcmode="lin" valueType="num">
                                      <p:cBhvr>
                                        <p:cTn id="23" dur="2000" fill="hold"/>
                                        <p:tgtEl>
                                          <p:spTgt spid="1026"/>
                                        </p:tgtEl>
                                        <p:attrNameLst>
                                          <p:attrName>ppt_h</p:attrName>
                                        </p:attrNameLst>
                                      </p:cBhvr>
                                      <p:tavLst>
                                        <p:tav tm="0">
                                          <p:val>
                                            <p:strVal val="#ppt_h"/>
                                          </p:val>
                                        </p:tav>
                                        <p:tav tm="100000">
                                          <p:val>
                                            <p:strVal val="#ppt_h"/>
                                          </p:val>
                                        </p:tav>
                                      </p:tavLst>
                                    </p:anim>
                                    <p:animEffect transition="in" filter="fade">
                                      <p:cBhvr>
                                        <p:cTn id="24" dur="2000"/>
                                        <p:tgtEl>
                                          <p:spTgt spid="102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47108">
                                            <p:txEl>
                                              <p:pRg st="0" end="0"/>
                                            </p:txEl>
                                          </p:spTgt>
                                        </p:tgtEl>
                                        <p:attrNameLst>
                                          <p:attrName>style.visibility</p:attrName>
                                        </p:attrNameLst>
                                      </p:cBhvr>
                                      <p:to>
                                        <p:strVal val="visible"/>
                                      </p:to>
                                    </p:set>
                                    <p:anim calcmode="lin" valueType="num">
                                      <p:cBhvr>
                                        <p:cTn id="27" dur="2000" fill="hold"/>
                                        <p:tgtEl>
                                          <p:spTgt spid="47108">
                                            <p:txEl>
                                              <p:pRg st="0" end="0"/>
                                            </p:txEl>
                                          </p:spTgt>
                                        </p:tgtEl>
                                        <p:attrNameLst>
                                          <p:attrName>ppt_w</p:attrName>
                                        </p:attrNameLst>
                                      </p:cBhvr>
                                      <p:tavLst>
                                        <p:tav tm="0">
                                          <p:val>
                                            <p:strVal val="#ppt_w+.3"/>
                                          </p:val>
                                        </p:tav>
                                        <p:tav tm="100000">
                                          <p:val>
                                            <p:strVal val="#ppt_w"/>
                                          </p:val>
                                        </p:tav>
                                      </p:tavLst>
                                    </p:anim>
                                    <p:anim calcmode="lin" valueType="num">
                                      <p:cBhvr>
                                        <p:cTn id="28" dur="2000" fill="hold"/>
                                        <p:tgtEl>
                                          <p:spTgt spid="47108">
                                            <p:txEl>
                                              <p:pRg st="0" end="0"/>
                                            </p:txEl>
                                          </p:spTgt>
                                        </p:tgtEl>
                                        <p:attrNameLst>
                                          <p:attrName>ppt_h</p:attrName>
                                        </p:attrNameLst>
                                      </p:cBhvr>
                                      <p:tavLst>
                                        <p:tav tm="0">
                                          <p:val>
                                            <p:strVal val="#ppt_h"/>
                                          </p:val>
                                        </p:tav>
                                        <p:tav tm="100000">
                                          <p:val>
                                            <p:strVal val="#ppt_h"/>
                                          </p:val>
                                        </p:tav>
                                      </p:tavLst>
                                    </p:anim>
                                    <p:animEffect transition="in" filter="fade">
                                      <p:cBhvr>
                                        <p:cTn id="29" dur="2000"/>
                                        <p:tgtEl>
                                          <p:spTgt spid="47108">
                                            <p:txEl>
                                              <p:pRg st="0" end="0"/>
                                            </p:txEl>
                                          </p:spTgt>
                                        </p:tgtEl>
                                      </p:cBhvr>
                                    </p:animEffect>
                                  </p:childTnLst>
                                </p:cTn>
                              </p:par>
                            </p:childTnLst>
                          </p:cTn>
                        </p:par>
                        <p:par>
                          <p:cTn id="30" fill="hold">
                            <p:stCondLst>
                              <p:cond delay="6000"/>
                            </p:stCondLst>
                            <p:childTnLst>
                              <p:par>
                                <p:cTn id="31" presetID="3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ppt_x</p:attrName>
                                        </p:attrNameLst>
                                      </p:cBhvr>
                                      <p:tavLst>
                                        <p:tav tm="0">
                                          <p:val>
                                            <p:strVal val="#ppt_x"/>
                                          </p:val>
                                        </p:tav>
                                        <p:tav tm="100000">
                                          <p:val>
                                            <p:strVal val="#ppt_x"/>
                                          </p:val>
                                        </p:tav>
                                      </p:tavLst>
                                    </p:anim>
                                    <p:anim calcmode="lin" valueType="num">
                                      <p:cBhvr>
                                        <p:cTn id="35" dur="1800" decel="100000" fill="hold"/>
                                        <p:tgtEl>
                                          <p:spTgt spid="10"/>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7110"/>
                                        </p:tgtEl>
                                        <p:attrNameLst>
                                          <p:attrName>style.visibility</p:attrName>
                                        </p:attrNameLst>
                                      </p:cBhvr>
                                      <p:to>
                                        <p:strVal val="visible"/>
                                      </p:to>
                                    </p:set>
                                    <p:animEffect transition="in" filter="fade">
                                      <p:cBhvr>
                                        <p:cTn id="39" dur="2000"/>
                                        <p:tgtEl>
                                          <p:spTgt spid="47110"/>
                                        </p:tgtEl>
                                      </p:cBhvr>
                                    </p:animEffect>
                                    <p:anim calcmode="lin" valueType="num">
                                      <p:cBhvr>
                                        <p:cTn id="40" dur="2000" fill="hold"/>
                                        <p:tgtEl>
                                          <p:spTgt spid="47110"/>
                                        </p:tgtEl>
                                        <p:attrNameLst>
                                          <p:attrName>ppt_x</p:attrName>
                                        </p:attrNameLst>
                                      </p:cBhvr>
                                      <p:tavLst>
                                        <p:tav tm="0">
                                          <p:val>
                                            <p:strVal val="#ppt_x"/>
                                          </p:val>
                                        </p:tav>
                                        <p:tav tm="100000">
                                          <p:val>
                                            <p:strVal val="#ppt_x"/>
                                          </p:val>
                                        </p:tav>
                                      </p:tavLst>
                                    </p:anim>
                                    <p:anim calcmode="lin" valueType="num">
                                      <p:cBhvr>
                                        <p:cTn id="41" dur="1800" decel="100000" fill="hold"/>
                                        <p:tgtEl>
                                          <p:spTgt spid="47110"/>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4711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anim calcmode="lin" valueType="num">
                                      <p:cBhvr>
                                        <p:cTn id="46" dur="2000" fill="hold"/>
                                        <p:tgtEl>
                                          <p:spTgt spid="8"/>
                                        </p:tgtEl>
                                        <p:attrNameLst>
                                          <p:attrName>ppt_x</p:attrName>
                                        </p:attrNameLst>
                                      </p:cBhvr>
                                      <p:tavLst>
                                        <p:tav tm="0">
                                          <p:val>
                                            <p:strVal val="#ppt_x"/>
                                          </p:val>
                                        </p:tav>
                                        <p:tav tm="100000">
                                          <p:val>
                                            <p:strVal val="#ppt_x"/>
                                          </p:val>
                                        </p:tav>
                                      </p:tavLst>
                                    </p:anim>
                                    <p:anim calcmode="lin" valueType="num">
                                      <p:cBhvr>
                                        <p:cTn id="47" dur="1800" decel="100000" fill="hold"/>
                                        <p:tgtEl>
                                          <p:spTgt spid="8"/>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107" grpId="0" uiExpand="1" build="p" animBg="1"/>
      <p:bldP spid="47108" grpId="0" build="p"/>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48130" name="Заголовок 1"/>
          <p:cNvSpPr>
            <a:spLocks noGrp="1"/>
          </p:cNvSpPr>
          <p:nvPr>
            <p:ph type="title"/>
          </p:nvPr>
        </p:nvSpPr>
        <p:spPr>
          <a:xfrm>
            <a:off x="3071802" y="274638"/>
            <a:ext cx="2500330" cy="939784"/>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defRPr/>
            </a:pPr>
            <a:r>
              <a:rPr lang="ru-RU" sz="3600" b="1" u="sng" dirty="0" smtClean="0">
                <a:solidFill>
                  <a:schemeClr val="accent1">
                    <a:lumMod val="20000"/>
                    <a:lumOff val="80000"/>
                  </a:schemeClr>
                </a:solidFill>
                <a:hlinkClick r:id="rId4"/>
              </a:rPr>
              <a:t>Кёрлинг</a:t>
            </a:r>
            <a:r>
              <a:rPr lang="ru-RU" sz="3600" b="1" u="sng" dirty="0" smtClean="0">
                <a:solidFill>
                  <a:schemeClr val="accent1">
                    <a:lumMod val="20000"/>
                    <a:lumOff val="80000"/>
                  </a:schemeClr>
                </a:solidFill>
              </a:rPr>
              <a:t/>
            </a:r>
            <a:br>
              <a:rPr lang="ru-RU" sz="3600" b="1" u="sng" dirty="0" smtClean="0">
                <a:solidFill>
                  <a:schemeClr val="accent1">
                    <a:lumMod val="20000"/>
                    <a:lumOff val="80000"/>
                  </a:schemeClr>
                </a:solidFill>
              </a:rPr>
            </a:br>
            <a:endParaRPr lang="ru-RU" sz="3600" b="1" u="sng" dirty="0" smtClean="0">
              <a:solidFill>
                <a:schemeClr val="accent1">
                  <a:lumMod val="20000"/>
                  <a:lumOff val="80000"/>
                </a:schemeClr>
              </a:solidFill>
            </a:endParaRPr>
          </a:p>
        </p:txBody>
      </p:sp>
      <p:sp>
        <p:nvSpPr>
          <p:cNvPr id="48131" name="Содержимое 5"/>
          <p:cNvSpPr>
            <a:spLocks noGrp="1"/>
          </p:cNvSpPr>
          <p:nvPr>
            <p:ph sz="half" idx="2"/>
          </p:nvPr>
        </p:nvSpPr>
        <p:spPr>
          <a:xfrm>
            <a:off x="5103813" y="1628775"/>
            <a:ext cx="4040187" cy="3951288"/>
          </a:xfrm>
        </p:spPr>
        <p:txBody>
          <a:bodyPr/>
          <a:lstStyle/>
          <a:p>
            <a:pPr>
              <a:buFont typeface="Arial" charset="0"/>
              <a:buNone/>
            </a:pPr>
            <a:r>
              <a:rPr lang="ru-RU" sz="1800" dirty="0" smtClean="0">
                <a:solidFill>
                  <a:schemeClr val="bg1"/>
                </a:solidFill>
              </a:rPr>
              <a:t>     - (от англ. </a:t>
            </a:r>
            <a:r>
              <a:rPr lang="ru-RU" sz="1800" dirty="0" err="1" smtClean="0">
                <a:solidFill>
                  <a:schemeClr val="bg1"/>
                </a:solidFill>
              </a:rPr>
              <a:t>curling</a:t>
            </a:r>
            <a:r>
              <a:rPr lang="ru-RU" sz="1800" dirty="0" smtClean="0">
                <a:solidFill>
                  <a:schemeClr val="bg1"/>
                </a:solidFill>
              </a:rPr>
              <a:t>  - крутить) – разновидность игры в кегли на льду. Современный кёрлинг – спортивная игра, в которой противоборствующие команды  стремятся попасть пущенной битой в вычерченную на льду мишень. Цель игры – попасть битой в мишень, вытолкнув из нее биту соперника. </a:t>
            </a:r>
          </a:p>
          <a:p>
            <a:r>
              <a:rPr lang="ru-RU" sz="1800" dirty="0" smtClean="0">
                <a:solidFill>
                  <a:schemeClr val="bg1"/>
                </a:solidFill>
              </a:rPr>
              <a:t>В 1998 году кёрлинг был признан олимпийским видом спорта.</a:t>
            </a:r>
          </a:p>
          <a:p>
            <a:r>
              <a:rPr lang="ru-RU" sz="1800" dirty="0" smtClean="0">
                <a:solidFill>
                  <a:schemeClr val="bg1"/>
                </a:solidFill>
              </a:rPr>
              <a:t> </a:t>
            </a:r>
          </a:p>
          <a:p>
            <a:endParaRPr lang="ru-RU" sz="1800" dirty="0" smtClean="0">
              <a:solidFill>
                <a:schemeClr val="bg1"/>
              </a:solidFill>
            </a:endParaRPr>
          </a:p>
        </p:txBody>
      </p:sp>
      <p:pic>
        <p:nvPicPr>
          <p:cNvPr id="2050" name="Picture 2" descr="Me Curling"/>
          <p:cNvPicPr>
            <a:picLocks noChangeAspect="1" noChangeArrowheads="1"/>
          </p:cNvPicPr>
          <p:nvPr/>
        </p:nvPicPr>
        <p:blipFill>
          <a:blip r:embed="rId5" cstate="print"/>
          <a:srcRect/>
          <a:stretch>
            <a:fillRect/>
          </a:stretch>
        </p:blipFill>
        <p:spPr bwMode="auto">
          <a:xfrm>
            <a:off x="395536" y="1772816"/>
            <a:ext cx="4756852" cy="3883872"/>
          </a:xfrm>
          <a:prstGeom prst="ellipse">
            <a:avLst/>
          </a:prstGeom>
          <a:solidFill>
            <a:schemeClr val="accent1">
              <a:lumMod val="40000"/>
              <a:lumOff val="60000"/>
            </a:schemeClr>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right)">
                                      <p:cBhvr>
                                        <p:cTn id="7" dur="2000"/>
                                        <p:tgtEl>
                                          <p:spTgt spid="48130"/>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strips(upRight)">
                                      <p:cBhvr>
                                        <p:cTn id="11" dur="2000"/>
                                        <p:tgtEl>
                                          <p:spTgt spid="2050"/>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48131">
                                            <p:txEl>
                                              <p:pRg st="0" end="0"/>
                                            </p:txEl>
                                          </p:spTgt>
                                        </p:tgtEl>
                                        <p:attrNameLst>
                                          <p:attrName>style.visibility</p:attrName>
                                        </p:attrNameLst>
                                      </p:cBhvr>
                                      <p:to>
                                        <p:strVal val="visible"/>
                                      </p:to>
                                    </p:set>
                                    <p:animEffect transition="in" filter="strips(upRight)">
                                      <p:cBhvr>
                                        <p:cTn id="14" dur="2000"/>
                                        <p:tgtEl>
                                          <p:spTgt spid="48131">
                                            <p:txEl>
                                              <p:pRg st="0" end="0"/>
                                            </p:txEl>
                                          </p:spTgt>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strips(upRight)">
                                      <p:cBhvr>
                                        <p:cTn id="17" dur="2000"/>
                                        <p:tgtEl>
                                          <p:spTgt spid="48131">
                                            <p:txEl>
                                              <p:pRg st="1" end="1"/>
                                            </p:txEl>
                                          </p:spTgt>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48131">
                                            <p:txEl>
                                              <p:pRg st="2" end="2"/>
                                            </p:txEl>
                                          </p:spTgt>
                                        </p:tgtEl>
                                        <p:attrNameLst>
                                          <p:attrName>style.visibility</p:attrName>
                                        </p:attrNameLst>
                                      </p:cBhvr>
                                      <p:to>
                                        <p:strVal val="visible"/>
                                      </p:to>
                                    </p:set>
                                    <p:animEffect transition="in" filter="strips(upRight)">
                                      <p:cBhvr>
                                        <p:cTn id="20" dur="20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539750" y="0"/>
            <a:ext cx="8229600" cy="857250"/>
          </a:xfrm>
        </p:spPr>
        <p:txBody>
          <a:bodyPr/>
          <a:lstStyle/>
          <a:p>
            <a:pPr>
              <a:defRPr/>
            </a:pPr>
            <a:r>
              <a:rPr lang="ru-RU" sz="3600" dirty="0" smtClean="0">
                <a:solidFill>
                  <a:schemeClr val="tx2">
                    <a:lumMod val="20000"/>
                    <a:lumOff val="80000"/>
                  </a:schemeClr>
                </a:solidFill>
              </a:rPr>
              <a:t>Лыжный спорт:</a:t>
            </a:r>
            <a:endParaRPr lang="ru-RU" sz="3600" dirty="0">
              <a:solidFill>
                <a:schemeClr val="tx2">
                  <a:lumMod val="20000"/>
                  <a:lumOff val="80000"/>
                </a:schemeClr>
              </a:solidFill>
            </a:endParaRPr>
          </a:p>
        </p:txBody>
      </p:sp>
      <p:sp>
        <p:nvSpPr>
          <p:cNvPr id="50180" name="Текст 2"/>
          <p:cNvSpPr>
            <a:spLocks noGrp="1"/>
          </p:cNvSpPr>
          <p:nvPr>
            <p:ph type="body" idx="1"/>
          </p:nvPr>
        </p:nvSpPr>
        <p:spPr>
          <a:xfrm>
            <a:off x="285720" y="928670"/>
            <a:ext cx="3286125" cy="403243"/>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4"/>
              </a:rPr>
              <a:t>Лыжные гонки</a:t>
            </a:r>
            <a:endParaRPr lang="ru-RU" u="sng" dirty="0" smtClean="0">
              <a:solidFill>
                <a:schemeClr val="bg1"/>
              </a:solidFill>
            </a:endParaRPr>
          </a:p>
        </p:txBody>
      </p:sp>
      <p:sp>
        <p:nvSpPr>
          <p:cNvPr id="50181" name="Содержимое 3"/>
          <p:cNvSpPr>
            <a:spLocks noGrp="1"/>
          </p:cNvSpPr>
          <p:nvPr>
            <p:ph sz="half" idx="2"/>
          </p:nvPr>
        </p:nvSpPr>
        <p:spPr/>
        <p:txBody>
          <a:bodyPr/>
          <a:lstStyle/>
          <a:p>
            <a:endParaRPr lang="ru-RU" smtClean="0"/>
          </a:p>
          <a:p>
            <a:endParaRPr lang="ru-RU" smtClean="0"/>
          </a:p>
        </p:txBody>
      </p:sp>
      <p:sp>
        <p:nvSpPr>
          <p:cNvPr id="5" name="Текст 4"/>
          <p:cNvSpPr>
            <a:spLocks noGrp="1"/>
          </p:cNvSpPr>
          <p:nvPr>
            <p:ph type="body" sz="quarter" idx="3"/>
          </p:nvPr>
        </p:nvSpPr>
        <p:spPr>
          <a:xfrm>
            <a:off x="285720" y="5000649"/>
            <a:ext cx="6256337" cy="1785937"/>
          </a:xfrm>
        </p:spPr>
        <p:style>
          <a:lnRef idx="1">
            <a:schemeClr val="accent3"/>
          </a:lnRef>
          <a:fillRef idx="2">
            <a:schemeClr val="accent3"/>
          </a:fillRef>
          <a:effectRef idx="1">
            <a:schemeClr val="accent3"/>
          </a:effectRef>
          <a:fontRef idx="minor">
            <a:schemeClr val="dk1"/>
          </a:fontRef>
        </p:style>
        <p:txBody>
          <a:bodyPr/>
          <a:lstStyle/>
          <a:p>
            <a:pPr>
              <a:defRPr/>
            </a:pPr>
            <a:endParaRPr lang="ru-RU" sz="800" dirty="0" smtClean="0"/>
          </a:p>
          <a:p>
            <a:pPr>
              <a:defRPr/>
            </a:pPr>
            <a:endParaRPr lang="ru-RU" sz="800" dirty="0" smtClean="0"/>
          </a:p>
          <a:p>
            <a:pPr>
              <a:defRPr/>
            </a:pPr>
            <a:endParaRPr lang="ru-RU" sz="800" dirty="0" smtClean="0"/>
          </a:p>
          <a:p>
            <a:pPr>
              <a:defRPr/>
            </a:pPr>
            <a:endParaRPr lang="ru-RU" sz="800" dirty="0" smtClean="0"/>
          </a:p>
          <a:p>
            <a:pPr>
              <a:defRPr/>
            </a:pPr>
            <a:endParaRPr lang="ru-RU" sz="800" dirty="0" smtClean="0"/>
          </a:p>
          <a:p>
            <a:pPr>
              <a:defRPr/>
            </a:pPr>
            <a:endParaRPr lang="ru-RU" sz="800" dirty="0" smtClean="0"/>
          </a:p>
          <a:p>
            <a:pPr>
              <a:defRPr/>
            </a:pPr>
            <a:endParaRPr lang="ru-RU" sz="800" dirty="0" smtClean="0"/>
          </a:p>
          <a:p>
            <a:pPr>
              <a:defRPr/>
            </a:pPr>
            <a:endParaRPr lang="ru-RU" sz="800" dirty="0" smtClean="0"/>
          </a:p>
          <a:p>
            <a:pPr>
              <a:defRPr/>
            </a:pPr>
            <a:r>
              <a:rPr lang="ru-RU" sz="1600" dirty="0" smtClean="0"/>
              <a:t>В книге подробно описывается техника передвижения на лыжах: лыжные ходы, приемы спусков, торможений, подъемов, поворотов. Юные читатели познакомятся с режимом спортсмена, законами тренировки, правилами поведения на лыжне. В книге помещены очерки о выдающихся советских лыжниках.</a:t>
            </a:r>
          </a:p>
          <a:p>
            <a:pPr>
              <a:defRPr/>
            </a:pPr>
            <a:endParaRPr lang="ru-RU" dirty="0"/>
          </a:p>
        </p:txBody>
      </p:sp>
      <p:sp>
        <p:nvSpPr>
          <p:cNvPr id="50183" name="Содержимое 5"/>
          <p:cNvSpPr>
            <a:spLocks noGrp="1"/>
          </p:cNvSpPr>
          <p:nvPr>
            <p:ph sz="quarter" idx="4"/>
          </p:nvPr>
        </p:nvSpPr>
        <p:spPr>
          <a:xfrm>
            <a:off x="4673629" y="714356"/>
            <a:ext cx="4041775" cy="2143125"/>
          </a:xfrm>
        </p:spPr>
        <p:txBody>
          <a:bodyPr/>
          <a:lstStyle/>
          <a:p>
            <a:pPr>
              <a:buFont typeface="Arial" charset="0"/>
              <a:buNone/>
            </a:pPr>
            <a:r>
              <a:rPr lang="ru-RU" dirty="0" smtClean="0">
                <a:solidFill>
                  <a:schemeClr val="bg1"/>
                </a:solidFill>
              </a:rPr>
              <a:t>      </a:t>
            </a:r>
            <a:r>
              <a:rPr lang="ru-RU" sz="1800" dirty="0" smtClean="0">
                <a:solidFill>
                  <a:schemeClr val="bg1"/>
                </a:solidFill>
              </a:rPr>
              <a:t>- вид спорта, в котором спортсменам необходимо как можно быстрее преодолеть соревновательную дистанцию на лыжах. В программе ЗОИ с 1924 г. </a:t>
            </a:r>
          </a:p>
          <a:p>
            <a:endParaRPr lang="ru-RU" dirty="0" smtClean="0"/>
          </a:p>
        </p:txBody>
      </p:sp>
      <p:pic>
        <p:nvPicPr>
          <p:cNvPr id="50184" name="Picture 5" descr="http://news.astv.ru/files/news/imagecache/one_new/front/lygi.gif">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1571625"/>
            <a:ext cx="4400550" cy="3692525"/>
          </a:xfrm>
          <a:prstGeom prst="rect">
            <a:avLst/>
          </a:prstGeom>
          <a:noFill/>
          <a:ln w="9525">
            <a:noFill/>
            <a:miter lim="800000"/>
            <a:headEnd/>
            <a:tailEnd/>
          </a:ln>
        </p:spPr>
      </p:pic>
      <p:pic>
        <p:nvPicPr>
          <p:cNvPr id="50185" name="Picture 1" descr="C:\Users\Эвгений\Desktop\Олимпиада\олимпийские игры\1001158741[1].jpg"/>
          <p:cNvPicPr>
            <a:picLocks noChangeAspect="1" noChangeArrowheads="1"/>
          </p:cNvPicPr>
          <p:nvPr/>
        </p:nvPicPr>
        <p:blipFill>
          <a:blip r:embed="rId7" cstate="print"/>
          <a:srcRect/>
          <a:stretch>
            <a:fillRect/>
          </a:stretch>
        </p:blipFill>
        <p:spPr bwMode="auto">
          <a:xfrm>
            <a:off x="6796117" y="3703661"/>
            <a:ext cx="2062163" cy="3082925"/>
          </a:xfrm>
          <a:prstGeom prst="rect">
            <a:avLst/>
          </a:prstGeom>
          <a:noFill/>
          <a:ln w="9525">
            <a:noFill/>
            <a:miter lim="800000"/>
            <a:headEnd/>
            <a:tailEnd/>
          </a:ln>
        </p:spPr>
      </p:pic>
      <p:sp>
        <p:nvSpPr>
          <p:cNvPr id="10" name="Скругленный прямоугольник 9"/>
          <p:cNvSpPr/>
          <p:nvPr/>
        </p:nvSpPr>
        <p:spPr>
          <a:xfrm>
            <a:off x="4308282" y="3273436"/>
            <a:ext cx="2232025" cy="165576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Масленников,  И. Б. </a:t>
            </a:r>
            <a:r>
              <a:rPr lang="ru-RU" sz="1200" dirty="0" err="1">
                <a:solidFill>
                  <a:schemeClr val="tx1"/>
                </a:solidFill>
              </a:rPr>
              <a:t>Капланский</a:t>
            </a:r>
            <a:r>
              <a:rPr lang="ru-RU" sz="1200" dirty="0">
                <a:solidFill>
                  <a:schemeClr val="tx1"/>
                </a:solidFill>
              </a:rPr>
              <a:t>, В.Е.</a:t>
            </a:r>
          </a:p>
          <a:p>
            <a:pPr>
              <a:defRPr/>
            </a:pPr>
            <a:r>
              <a:rPr lang="ru-RU" sz="1200" dirty="0">
                <a:solidFill>
                  <a:schemeClr val="tx1"/>
                </a:solidFill>
              </a:rPr>
              <a:t>Лыжный спорт/ И. Б. Масленников,  В.Е.  </a:t>
            </a:r>
            <a:r>
              <a:rPr lang="ru-RU" sz="1200" dirty="0" err="1">
                <a:solidFill>
                  <a:schemeClr val="tx1"/>
                </a:solidFill>
              </a:rPr>
              <a:t>Капланский</a:t>
            </a:r>
            <a:r>
              <a:rPr lang="ru-RU" sz="1200" dirty="0">
                <a:solidFill>
                  <a:schemeClr val="tx1"/>
                </a:solidFill>
              </a:rPr>
              <a:t> –  Изд. 2-е., </a:t>
            </a:r>
            <a:r>
              <a:rPr lang="ru-RU" sz="1200" dirty="0" err="1">
                <a:solidFill>
                  <a:schemeClr val="tx1"/>
                </a:solidFill>
              </a:rPr>
              <a:t>перераб</a:t>
            </a:r>
            <a:r>
              <a:rPr lang="ru-RU" sz="1200" dirty="0">
                <a:solidFill>
                  <a:schemeClr val="tx1"/>
                </a:solidFill>
              </a:rPr>
              <a:t>. И доп. - М. : Физкультура и спорт, 1988. - 111с. : ил. – (Азбука спорта)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5" presetClass="entr" presetSubtype="5" fill="hold" grpId="0" nodeType="afterEffect">
                                  <p:stCondLst>
                                    <p:cond delay="0"/>
                                  </p:stCondLst>
                                  <p:childTnLst>
                                    <p:set>
                                      <p:cBhvr>
                                        <p:cTn id="10" dur="1" fill="hold">
                                          <p:stCondLst>
                                            <p:cond delay="0"/>
                                          </p:stCondLst>
                                        </p:cTn>
                                        <p:tgtEl>
                                          <p:spTgt spid="50180">
                                            <p:bg/>
                                          </p:spTgt>
                                        </p:tgtEl>
                                        <p:attrNameLst>
                                          <p:attrName>style.visibility</p:attrName>
                                        </p:attrNameLst>
                                      </p:cBhvr>
                                      <p:to>
                                        <p:strVal val="visible"/>
                                      </p:to>
                                    </p:set>
                                    <p:animEffect transition="in" filter="checkerboard(down)">
                                      <p:cBhvr>
                                        <p:cTn id="11" dur="2000"/>
                                        <p:tgtEl>
                                          <p:spTgt spid="50180">
                                            <p:bg/>
                                          </p:spTgt>
                                        </p:tgtEl>
                                      </p:cBhvr>
                                    </p:animEffect>
                                  </p:childTnLst>
                                </p:cTn>
                              </p:par>
                            </p:childTnLst>
                          </p:cTn>
                        </p:par>
                        <p:par>
                          <p:cTn id="12" fill="hold">
                            <p:stCondLst>
                              <p:cond delay="4000"/>
                            </p:stCondLst>
                            <p:childTnLst>
                              <p:par>
                                <p:cTn id="13" presetID="5" presetClass="entr" presetSubtype="5" fill="hold" grpId="0" nodeType="afterEffect">
                                  <p:stCondLst>
                                    <p:cond delay="0"/>
                                  </p:stCondLst>
                                  <p:childTnLst>
                                    <p:set>
                                      <p:cBhvr>
                                        <p:cTn id="14" dur="1" fill="hold">
                                          <p:stCondLst>
                                            <p:cond delay="0"/>
                                          </p:stCondLst>
                                        </p:cTn>
                                        <p:tgtEl>
                                          <p:spTgt spid="50180">
                                            <p:txEl>
                                              <p:pRg st="0" end="0"/>
                                            </p:txEl>
                                          </p:spTgt>
                                        </p:tgtEl>
                                        <p:attrNameLst>
                                          <p:attrName>style.visibility</p:attrName>
                                        </p:attrNameLst>
                                      </p:cBhvr>
                                      <p:to>
                                        <p:strVal val="visible"/>
                                      </p:to>
                                    </p:set>
                                    <p:animEffect transition="in" filter="checkerboard(down)">
                                      <p:cBhvr>
                                        <p:cTn id="15" dur="2000"/>
                                        <p:tgtEl>
                                          <p:spTgt spid="50180">
                                            <p:txEl>
                                              <p:pRg st="0" end="0"/>
                                            </p:txEl>
                                          </p:spTgt>
                                        </p:tgtEl>
                                      </p:cBhvr>
                                    </p:animEffect>
                                  </p:childTnLst>
                                </p:cTn>
                              </p:par>
                              <p:par>
                                <p:cTn id="16" presetID="5" presetClass="entr" presetSubtype="5" fill="hold" nodeType="withEffect">
                                  <p:stCondLst>
                                    <p:cond delay="0"/>
                                  </p:stCondLst>
                                  <p:childTnLst>
                                    <p:set>
                                      <p:cBhvr>
                                        <p:cTn id="17" dur="1" fill="hold">
                                          <p:stCondLst>
                                            <p:cond delay="0"/>
                                          </p:stCondLst>
                                        </p:cTn>
                                        <p:tgtEl>
                                          <p:spTgt spid="50184"/>
                                        </p:tgtEl>
                                        <p:attrNameLst>
                                          <p:attrName>style.visibility</p:attrName>
                                        </p:attrNameLst>
                                      </p:cBhvr>
                                      <p:to>
                                        <p:strVal val="visible"/>
                                      </p:to>
                                    </p:set>
                                    <p:animEffect transition="in" filter="checkerboard(down)">
                                      <p:cBhvr>
                                        <p:cTn id="18" dur="2000"/>
                                        <p:tgtEl>
                                          <p:spTgt spid="50184"/>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50183">
                                            <p:txEl>
                                              <p:pRg st="0" end="0"/>
                                            </p:txEl>
                                          </p:spTgt>
                                        </p:tgtEl>
                                        <p:attrNameLst>
                                          <p:attrName>style.visibility</p:attrName>
                                        </p:attrNameLst>
                                      </p:cBhvr>
                                      <p:to>
                                        <p:strVal val="visible"/>
                                      </p:to>
                                    </p:set>
                                    <p:animEffect transition="in" filter="checkerboard(down)">
                                      <p:cBhvr>
                                        <p:cTn id="21" dur="2000"/>
                                        <p:tgtEl>
                                          <p:spTgt spid="50183">
                                            <p:txEl>
                                              <p:pRg st="0" end="0"/>
                                            </p:txEl>
                                          </p:spTgt>
                                        </p:tgtEl>
                                      </p:cBhvr>
                                    </p:animEffect>
                                  </p:childTnLst>
                                </p:cTn>
                              </p:par>
                            </p:childTnLst>
                          </p:cTn>
                        </p:par>
                        <p:par>
                          <p:cTn id="22" fill="hold">
                            <p:stCondLst>
                              <p:cond delay="6000"/>
                            </p:stCondLst>
                            <p:childTnLst>
                              <p:par>
                                <p:cTn id="23" presetID="3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ppt_x</p:attrName>
                                        </p:attrNameLst>
                                      </p:cBhvr>
                                      <p:tavLst>
                                        <p:tav tm="0">
                                          <p:val>
                                            <p:strVal val="#ppt_x"/>
                                          </p:val>
                                        </p:tav>
                                        <p:tav tm="100000">
                                          <p:val>
                                            <p:strVal val="#ppt_x"/>
                                          </p:val>
                                        </p:tav>
                                      </p:tavLst>
                                    </p:anim>
                                    <p:anim calcmode="lin" valueType="num">
                                      <p:cBhvr>
                                        <p:cTn id="27" dur="1800" decel="100000" fill="hold"/>
                                        <p:tgtEl>
                                          <p:spTgt spid="10"/>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fade">
                                      <p:cBhvr>
                                        <p:cTn id="31" dur="2000"/>
                                        <p:tgtEl>
                                          <p:spTgt spid="50185"/>
                                        </p:tgtEl>
                                      </p:cBhvr>
                                    </p:animEffect>
                                    <p:anim calcmode="lin" valueType="num">
                                      <p:cBhvr>
                                        <p:cTn id="32" dur="2000" fill="hold"/>
                                        <p:tgtEl>
                                          <p:spTgt spid="50185"/>
                                        </p:tgtEl>
                                        <p:attrNameLst>
                                          <p:attrName>ppt_x</p:attrName>
                                        </p:attrNameLst>
                                      </p:cBhvr>
                                      <p:tavLst>
                                        <p:tav tm="0">
                                          <p:val>
                                            <p:strVal val="#ppt_x"/>
                                          </p:val>
                                        </p:tav>
                                        <p:tav tm="100000">
                                          <p:val>
                                            <p:strVal val="#ppt_x"/>
                                          </p:val>
                                        </p:tav>
                                      </p:tavLst>
                                    </p:anim>
                                    <p:anim calcmode="lin" valueType="num">
                                      <p:cBhvr>
                                        <p:cTn id="33" dur="1800" decel="100000" fill="hold"/>
                                        <p:tgtEl>
                                          <p:spTgt spid="50185"/>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50185"/>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anim calcmode="lin" valueType="num">
                                      <p:cBhvr>
                                        <p:cTn id="38" dur="2000" fill="hold"/>
                                        <p:tgtEl>
                                          <p:spTgt spid="5">
                                            <p:bg/>
                                          </p:spTgt>
                                        </p:tgtEl>
                                        <p:attrNameLst>
                                          <p:attrName>ppt_x</p:attrName>
                                        </p:attrNameLst>
                                      </p:cBhvr>
                                      <p:tavLst>
                                        <p:tav tm="0">
                                          <p:val>
                                            <p:strVal val="#ppt_x"/>
                                          </p:val>
                                        </p:tav>
                                        <p:tav tm="100000">
                                          <p:val>
                                            <p:strVal val="#ppt_x"/>
                                          </p:val>
                                        </p:tav>
                                      </p:tavLst>
                                    </p:anim>
                                    <p:anim calcmode="lin" valueType="num">
                                      <p:cBhvr>
                                        <p:cTn id="39" dur="1800" decel="100000" fill="hold"/>
                                        <p:tgtEl>
                                          <p:spTgt spid="5">
                                            <p:bg/>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5">
                                            <p:bg/>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2000"/>
                                        <p:tgtEl>
                                          <p:spTgt spid="5">
                                            <p:txEl>
                                              <p:pRg st="8" end="8"/>
                                            </p:txEl>
                                          </p:spTgt>
                                        </p:tgtEl>
                                      </p:cBhvr>
                                    </p:animEffect>
                                    <p:anim calcmode="lin" valueType="num">
                                      <p:cBhvr>
                                        <p:cTn id="44"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5">
                                            <p:txEl>
                                              <p:pRg st="8" end="8"/>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180" grpId="0" uiExpand="1" build="p" animBg="1"/>
      <p:bldP spid="5" grpId="0" uiExpand="1" build="p" animBg="1"/>
      <p:bldP spid="50183" grpId="0" build="p"/>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914400" y="0"/>
            <a:ext cx="8229600" cy="725488"/>
          </a:xfrm>
        </p:spPr>
        <p:txBody>
          <a:bodyPr/>
          <a:lstStyle/>
          <a:p>
            <a:pPr>
              <a:defRPr/>
            </a:pPr>
            <a:r>
              <a:rPr lang="ru-RU" sz="3600" dirty="0" smtClean="0">
                <a:solidFill>
                  <a:schemeClr val="tx2">
                    <a:lumMod val="20000"/>
                    <a:lumOff val="80000"/>
                  </a:schemeClr>
                </a:solidFill>
              </a:rPr>
              <a:t>Лыжный спорт:</a:t>
            </a:r>
            <a:endParaRPr lang="ru-RU" sz="3600" dirty="0"/>
          </a:p>
        </p:txBody>
      </p:sp>
      <p:sp>
        <p:nvSpPr>
          <p:cNvPr id="50179" name="Текст 2"/>
          <p:cNvSpPr>
            <a:spLocks noGrp="1"/>
          </p:cNvSpPr>
          <p:nvPr>
            <p:ph type="body" idx="1"/>
          </p:nvPr>
        </p:nvSpPr>
        <p:spPr>
          <a:xfrm>
            <a:off x="2643174" y="714356"/>
            <a:ext cx="4500594" cy="50006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4"/>
              </a:rPr>
              <a:t>Прыжки на лыжах с трамплина</a:t>
            </a:r>
            <a:endParaRPr lang="ru-RU" u="sng" dirty="0" smtClean="0">
              <a:solidFill>
                <a:schemeClr val="bg1"/>
              </a:solidFill>
            </a:endParaRPr>
          </a:p>
        </p:txBody>
      </p:sp>
      <p:sp>
        <p:nvSpPr>
          <p:cNvPr id="50180" name="Содержимое 5"/>
          <p:cNvSpPr>
            <a:spLocks noGrp="1"/>
          </p:cNvSpPr>
          <p:nvPr>
            <p:ph sz="quarter" idx="4"/>
          </p:nvPr>
        </p:nvSpPr>
        <p:spPr>
          <a:xfrm>
            <a:off x="4429125" y="1357313"/>
            <a:ext cx="4500563" cy="2754312"/>
          </a:xfrm>
        </p:spPr>
        <p:txBody>
          <a:bodyPr/>
          <a:lstStyle/>
          <a:p>
            <a:pPr>
              <a:buFont typeface="Arial" charset="0"/>
              <a:buNone/>
            </a:pPr>
            <a:r>
              <a:rPr lang="ru-RU" sz="1600" dirty="0" smtClean="0">
                <a:solidFill>
                  <a:schemeClr val="bg1"/>
                </a:solidFill>
              </a:rPr>
              <a:t>        </a:t>
            </a:r>
            <a:r>
              <a:rPr lang="ru-RU" sz="1800" dirty="0" smtClean="0">
                <a:solidFill>
                  <a:schemeClr val="bg1"/>
                </a:solidFill>
              </a:rPr>
              <a:t>- в программе ЗОИ с 1924 – прыжки со среднего трамплина (70 м), с 1964 – с большого (90 м). С 1992 личные соревнования у мужчин проводятся на трамплинах 90 м и 120 м, командные – на трамплине 120 м. Судьями оценивается техника (стиль) и дальность прыжка. Результат участника определяется по сумме баллов двух зачетных попыток.</a:t>
            </a:r>
          </a:p>
          <a:p>
            <a:endParaRPr lang="ru-RU" sz="1600" dirty="0" smtClean="0">
              <a:solidFill>
                <a:schemeClr val="bg1"/>
              </a:solidFill>
            </a:endParaRPr>
          </a:p>
        </p:txBody>
      </p:sp>
      <p:pic>
        <p:nvPicPr>
          <p:cNvPr id="8" name="Picture 3" descr="http://winter-game.com/uploads/posts/2011-02/Winter-Game.com_652_1.jpg">
            <a:hlinkClick r:id="rId5"/>
          </p:cNvPr>
          <p:cNvPicPr>
            <a:picLocks noGrp="1" noChangeAspect="1" noChangeArrowheads="1"/>
          </p:cNvPicPr>
          <p:nvPr>
            <p:ph sz="half" idx="2"/>
          </p:nvPr>
        </p:nvPicPr>
        <p:blipFill>
          <a:blip r:embed="rId6" cstate="email"/>
          <a:srcRect/>
          <a:stretch>
            <a:fillRect/>
          </a:stretch>
        </p:blipFill>
        <p:spPr>
          <a:xfrm>
            <a:off x="428596" y="1516527"/>
            <a:ext cx="4040188" cy="2693459"/>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0182" name="Picture 1" descr="C:\Users\Эвгений\Desktop\Олимпиада\олимпийские игры\1133000[1].jpg"/>
          <p:cNvPicPr>
            <a:picLocks noChangeAspect="1" noChangeArrowheads="1"/>
          </p:cNvPicPr>
          <p:nvPr/>
        </p:nvPicPr>
        <p:blipFill>
          <a:blip r:embed="rId7" cstate="email"/>
          <a:srcRect/>
          <a:stretch>
            <a:fillRect/>
          </a:stretch>
        </p:blipFill>
        <p:spPr bwMode="auto">
          <a:xfrm>
            <a:off x="357158" y="4418108"/>
            <a:ext cx="1774825" cy="2428875"/>
          </a:xfrm>
          <a:prstGeom prst="rect">
            <a:avLst/>
          </a:prstGeom>
          <a:noFill/>
          <a:ln w="9525">
            <a:noFill/>
            <a:miter lim="800000"/>
            <a:headEnd/>
            <a:tailEnd/>
          </a:ln>
        </p:spPr>
      </p:pic>
      <p:sp>
        <p:nvSpPr>
          <p:cNvPr id="1026" name="Rectangle 2"/>
          <p:cNvSpPr>
            <a:spLocks noChangeArrowheads="1"/>
          </p:cNvSpPr>
          <p:nvPr/>
        </p:nvSpPr>
        <p:spPr bwMode="auto">
          <a:xfrm>
            <a:off x="5132487" y="4549799"/>
            <a:ext cx="3643312" cy="2308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defRPr/>
            </a:pPr>
            <a:r>
              <a:rPr lang="ru-RU" altLang="zh-CN" sz="1600" dirty="0">
                <a:solidFill>
                  <a:srgbClr val="333333"/>
                </a:solidFill>
                <a:latin typeface="Arial" pitchFamily="34" charset="0"/>
                <a:ea typeface="Tahoma" pitchFamily="34" charset="0"/>
                <a:cs typeface="Arial" pitchFamily="34" charset="0"/>
              </a:rPr>
              <a:t> В</a:t>
            </a:r>
            <a:r>
              <a:rPr lang="ru-RU" altLang="zh-CN" sz="1600" dirty="0">
                <a:solidFill>
                  <a:srgbClr val="333333"/>
                </a:solidFill>
                <a:latin typeface="Tahoma" pitchFamily="34" charset="0"/>
                <a:ea typeface="Times New Roman" pitchFamily="18" charset="0"/>
                <a:cs typeface="Tahoma" pitchFamily="34" charset="0"/>
              </a:rPr>
              <a:t>идеть своего ребенка здоровым, сильным, выносливым, ловким и смелым - разве не к этому стремятся все родители? Чтобы стать таким, малыш должен заниматься спортом, который даст ему хорошую физическую закалку и подготовку, сделает красивым и здоровым. </a:t>
            </a:r>
            <a:endParaRPr lang="ru-RU" altLang="zh-CN" sz="1600" dirty="0">
              <a:solidFill>
                <a:schemeClr val="tx1"/>
              </a:solidFill>
              <a:latin typeface="Arial" pitchFamily="34" charset="0"/>
              <a:cs typeface="Arial" pitchFamily="34" charset="0"/>
            </a:endParaRPr>
          </a:p>
        </p:txBody>
      </p:sp>
      <p:sp>
        <p:nvSpPr>
          <p:cNvPr id="9" name="Прямоугольник 8"/>
          <p:cNvSpPr/>
          <p:nvPr/>
        </p:nvSpPr>
        <p:spPr>
          <a:xfrm>
            <a:off x="2395809" y="4868863"/>
            <a:ext cx="25019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ru-RU" sz="1200" dirty="0" err="1"/>
              <a:t>Шалаева</a:t>
            </a:r>
            <a:r>
              <a:rPr lang="ru-RU" sz="1200" dirty="0"/>
              <a:t>, Галина Петровна.</a:t>
            </a:r>
          </a:p>
          <a:p>
            <a:pPr>
              <a:defRPr/>
            </a:pPr>
            <a:r>
              <a:rPr lang="ru-RU" sz="1200" dirty="0"/>
              <a:t>Хочу стать чемпионом : большая книга о спорте / Галина Петровна </a:t>
            </a:r>
            <a:r>
              <a:rPr lang="ru-RU" sz="1200" dirty="0" err="1"/>
              <a:t>Шалаева</a:t>
            </a:r>
            <a:r>
              <a:rPr lang="ru-RU" sz="1200" dirty="0"/>
              <a:t> ; </a:t>
            </a:r>
            <a:r>
              <a:rPr lang="ru-RU" sz="1200" dirty="0" err="1"/>
              <a:t>Худож</a:t>
            </a:r>
            <a:r>
              <a:rPr lang="ru-RU" sz="1200" dirty="0"/>
              <a:t>. Н. Новичихина. – М. : </a:t>
            </a:r>
            <a:r>
              <a:rPr lang="ru-RU" sz="1200" dirty="0" err="1"/>
              <a:t>Эксмо</a:t>
            </a:r>
            <a:r>
              <a:rPr lang="ru-RU" sz="1200" dirty="0"/>
              <a:t>, 2005. – 143с. : ил.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par>
                          <p:cTn id="8" fill="hold">
                            <p:stCondLst>
                              <p:cond delay="2000"/>
                            </p:stCondLst>
                            <p:childTnLst>
                              <p:par>
                                <p:cTn id="9" presetID="23" presetClass="entr" presetSubtype="36" fill="hold" grpId="0" nodeType="afterEffect">
                                  <p:stCondLst>
                                    <p:cond delay="0"/>
                                  </p:stCondLst>
                                  <p:childTnLst>
                                    <p:set>
                                      <p:cBhvr>
                                        <p:cTn id="10" dur="1" fill="hold">
                                          <p:stCondLst>
                                            <p:cond delay="0"/>
                                          </p:stCondLst>
                                        </p:cTn>
                                        <p:tgtEl>
                                          <p:spTgt spid="50179">
                                            <p:bg/>
                                          </p:spTgt>
                                        </p:tgtEl>
                                        <p:attrNameLst>
                                          <p:attrName>style.visibility</p:attrName>
                                        </p:attrNameLst>
                                      </p:cBhvr>
                                      <p:to>
                                        <p:strVal val="visible"/>
                                      </p:to>
                                    </p:set>
                                    <p:anim calcmode="lin" valueType="num">
                                      <p:cBhvr>
                                        <p:cTn id="11" dur="2000" fill="hold"/>
                                        <p:tgtEl>
                                          <p:spTgt spid="50179">
                                            <p:bg/>
                                          </p:spTgt>
                                        </p:tgtEl>
                                        <p:attrNameLst>
                                          <p:attrName>ppt_w</p:attrName>
                                        </p:attrNameLst>
                                      </p:cBhvr>
                                      <p:tavLst>
                                        <p:tav tm="0">
                                          <p:val>
                                            <p:strVal val="(6*min(max(#ppt_w*#ppt_h,.3),1)-7.4)/-.7*#ppt_w"/>
                                          </p:val>
                                        </p:tav>
                                        <p:tav tm="100000">
                                          <p:val>
                                            <p:strVal val="#ppt_w"/>
                                          </p:val>
                                        </p:tav>
                                      </p:tavLst>
                                    </p:anim>
                                    <p:anim calcmode="lin" valueType="num">
                                      <p:cBhvr>
                                        <p:cTn id="12" dur="2000" fill="hold"/>
                                        <p:tgtEl>
                                          <p:spTgt spid="50179">
                                            <p:bg/>
                                          </p:spTgt>
                                        </p:tgtEl>
                                        <p:attrNameLst>
                                          <p:attrName>ppt_h</p:attrName>
                                        </p:attrNameLst>
                                      </p:cBhvr>
                                      <p:tavLst>
                                        <p:tav tm="0">
                                          <p:val>
                                            <p:strVal val="(6*min(max(#ppt_w*#ppt_h,.3),1)-7.4)/-.7*#ppt_h"/>
                                          </p:val>
                                        </p:tav>
                                        <p:tav tm="100000">
                                          <p:val>
                                            <p:strVal val="#ppt_h"/>
                                          </p:val>
                                        </p:tav>
                                      </p:tavLst>
                                    </p:anim>
                                    <p:anim calcmode="lin" valueType="num">
                                      <p:cBhvr>
                                        <p:cTn id="13" dur="2000" fill="hold"/>
                                        <p:tgtEl>
                                          <p:spTgt spid="50179">
                                            <p:bg/>
                                          </p:spTgt>
                                        </p:tgtEl>
                                        <p:attrNameLst>
                                          <p:attrName>ppt_x</p:attrName>
                                        </p:attrNameLst>
                                      </p:cBhvr>
                                      <p:tavLst>
                                        <p:tav tm="0">
                                          <p:val>
                                            <p:fltVal val="0.5"/>
                                          </p:val>
                                        </p:tav>
                                        <p:tav tm="100000">
                                          <p:val>
                                            <p:strVal val="#ppt_x"/>
                                          </p:val>
                                        </p:tav>
                                      </p:tavLst>
                                    </p:anim>
                                    <p:anim calcmode="lin" valueType="num">
                                      <p:cBhvr>
                                        <p:cTn id="14" dur="2000" fill="hold"/>
                                        <p:tgtEl>
                                          <p:spTgt spid="50179">
                                            <p:bg/>
                                          </p:spTgt>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4000"/>
                            </p:stCondLst>
                            <p:childTnLst>
                              <p:par>
                                <p:cTn id="16" presetID="23" presetClass="entr" presetSubtype="36" fill="hold" grpId="0" nodeType="afterEffect">
                                  <p:stCondLst>
                                    <p:cond delay="0"/>
                                  </p:stCondLst>
                                  <p:childTnLst>
                                    <p:set>
                                      <p:cBhvr>
                                        <p:cTn id="17" dur="1" fill="hold">
                                          <p:stCondLst>
                                            <p:cond delay="0"/>
                                          </p:stCondLst>
                                        </p:cTn>
                                        <p:tgtEl>
                                          <p:spTgt spid="50179">
                                            <p:txEl>
                                              <p:pRg st="0" end="0"/>
                                            </p:txEl>
                                          </p:spTgt>
                                        </p:tgtEl>
                                        <p:attrNameLst>
                                          <p:attrName>style.visibility</p:attrName>
                                        </p:attrNameLst>
                                      </p:cBhvr>
                                      <p:to>
                                        <p:strVal val="visible"/>
                                      </p:to>
                                    </p:set>
                                    <p:anim calcmode="lin" valueType="num">
                                      <p:cBhvr>
                                        <p:cTn id="18" dur="2000" fill="hold"/>
                                        <p:tgtEl>
                                          <p:spTgt spid="50179">
                                            <p:txEl>
                                              <p:pRg st="0" end="0"/>
                                            </p:txEl>
                                          </p:spTgt>
                                        </p:tgtEl>
                                        <p:attrNameLst>
                                          <p:attrName>ppt_w</p:attrName>
                                        </p:attrNameLst>
                                      </p:cBhvr>
                                      <p:tavLst>
                                        <p:tav tm="0">
                                          <p:val>
                                            <p:strVal val="(6*min(max(#ppt_w*#ppt_h,.3),1)-7.4)/-.7*#ppt_w"/>
                                          </p:val>
                                        </p:tav>
                                        <p:tav tm="100000">
                                          <p:val>
                                            <p:strVal val="#ppt_w"/>
                                          </p:val>
                                        </p:tav>
                                      </p:tavLst>
                                    </p:anim>
                                    <p:anim calcmode="lin" valueType="num">
                                      <p:cBhvr>
                                        <p:cTn id="19" dur="2000" fill="hold"/>
                                        <p:tgtEl>
                                          <p:spTgt spid="50179">
                                            <p:txEl>
                                              <p:pRg st="0" end="0"/>
                                            </p:txEl>
                                          </p:spTgt>
                                        </p:tgtEl>
                                        <p:attrNameLst>
                                          <p:attrName>ppt_h</p:attrName>
                                        </p:attrNameLst>
                                      </p:cBhvr>
                                      <p:tavLst>
                                        <p:tav tm="0">
                                          <p:val>
                                            <p:strVal val="(6*min(max(#ppt_w*#ppt_h,.3),1)-7.4)/-.7*#ppt_h"/>
                                          </p:val>
                                        </p:tav>
                                        <p:tav tm="100000">
                                          <p:val>
                                            <p:strVal val="#ppt_h"/>
                                          </p:val>
                                        </p:tav>
                                      </p:tavLst>
                                    </p:anim>
                                    <p:anim calcmode="lin" valueType="num">
                                      <p:cBhvr>
                                        <p:cTn id="20" dur="2000" fill="hold"/>
                                        <p:tgtEl>
                                          <p:spTgt spid="50179">
                                            <p:txEl>
                                              <p:pRg st="0" end="0"/>
                                            </p:txEl>
                                          </p:spTgt>
                                        </p:tgtEl>
                                        <p:attrNameLst>
                                          <p:attrName>ppt_x</p:attrName>
                                        </p:attrNameLst>
                                      </p:cBhvr>
                                      <p:tavLst>
                                        <p:tav tm="0">
                                          <p:val>
                                            <p:fltVal val="0.5"/>
                                          </p:val>
                                        </p:tav>
                                        <p:tav tm="100000">
                                          <p:val>
                                            <p:strVal val="#ppt_x"/>
                                          </p:val>
                                        </p:tav>
                                      </p:tavLst>
                                    </p:anim>
                                    <p:anim calcmode="lin" valueType="num">
                                      <p:cBhvr>
                                        <p:cTn id="21" dur="2000" fill="hold"/>
                                        <p:tgtEl>
                                          <p:spTgt spid="50179">
                                            <p:txEl>
                                              <p:pRg st="0" end="0"/>
                                            </p:txEl>
                                          </p:spTgt>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strVal val="(6*min(max(#ppt_w*#ppt_h,.3),1)-7.4)/-.7*#ppt_w"/>
                                          </p:val>
                                        </p:tav>
                                        <p:tav tm="100000">
                                          <p:val>
                                            <p:strVal val="#ppt_w"/>
                                          </p:val>
                                        </p:tav>
                                      </p:tavLst>
                                    </p:anim>
                                    <p:anim calcmode="lin" valueType="num">
                                      <p:cBhvr>
                                        <p:cTn id="25" dur="2000" fill="hold"/>
                                        <p:tgtEl>
                                          <p:spTgt spid="8"/>
                                        </p:tgtEl>
                                        <p:attrNameLst>
                                          <p:attrName>ppt_h</p:attrName>
                                        </p:attrNameLst>
                                      </p:cBhvr>
                                      <p:tavLst>
                                        <p:tav tm="0">
                                          <p:val>
                                            <p:strVal val="(6*min(max(#ppt_w*#ppt_h,.3),1)-7.4)/-.7*#ppt_h"/>
                                          </p:val>
                                        </p:tav>
                                        <p:tav tm="100000">
                                          <p:val>
                                            <p:strVal val="#ppt_h"/>
                                          </p:val>
                                        </p:tav>
                                      </p:tavLst>
                                    </p:anim>
                                    <p:anim calcmode="lin" valueType="num">
                                      <p:cBhvr>
                                        <p:cTn id="26" dur="2000" fill="hold"/>
                                        <p:tgtEl>
                                          <p:spTgt spid="8"/>
                                        </p:tgtEl>
                                        <p:attrNameLst>
                                          <p:attrName>ppt_x</p:attrName>
                                        </p:attrNameLst>
                                      </p:cBhvr>
                                      <p:tavLst>
                                        <p:tav tm="0">
                                          <p:val>
                                            <p:fltVal val="0.5"/>
                                          </p:val>
                                        </p:tav>
                                        <p:tav tm="100000">
                                          <p:val>
                                            <p:strVal val="#ppt_x"/>
                                          </p:val>
                                        </p:tav>
                                      </p:tavLst>
                                    </p:anim>
                                    <p:anim calcmode="lin" valueType="num">
                                      <p:cBhvr>
                                        <p:cTn id="27" dur="2000" fill="hold"/>
                                        <p:tgtEl>
                                          <p:spTgt spid="8"/>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grpId="0" nodeType="withEffect">
                                  <p:stCondLst>
                                    <p:cond delay="0"/>
                                  </p:stCondLst>
                                  <p:childTnLst>
                                    <p:set>
                                      <p:cBhvr>
                                        <p:cTn id="29" dur="1" fill="hold">
                                          <p:stCondLst>
                                            <p:cond delay="0"/>
                                          </p:stCondLst>
                                        </p:cTn>
                                        <p:tgtEl>
                                          <p:spTgt spid="50180">
                                            <p:txEl>
                                              <p:pRg st="0" end="0"/>
                                            </p:txEl>
                                          </p:spTgt>
                                        </p:tgtEl>
                                        <p:attrNameLst>
                                          <p:attrName>style.visibility</p:attrName>
                                        </p:attrNameLst>
                                      </p:cBhvr>
                                      <p:to>
                                        <p:strVal val="visible"/>
                                      </p:to>
                                    </p:set>
                                    <p:anim calcmode="lin" valueType="num">
                                      <p:cBhvr>
                                        <p:cTn id="30" dur="2000" fill="hold"/>
                                        <p:tgtEl>
                                          <p:spTgt spid="50180">
                                            <p:txEl>
                                              <p:pRg st="0" end="0"/>
                                            </p:txEl>
                                          </p:spTgt>
                                        </p:tgtEl>
                                        <p:attrNameLst>
                                          <p:attrName>ppt_w</p:attrName>
                                        </p:attrNameLst>
                                      </p:cBhvr>
                                      <p:tavLst>
                                        <p:tav tm="0">
                                          <p:val>
                                            <p:strVal val="(6*min(max(#ppt_w*#ppt_h,.3),1)-7.4)/-.7*#ppt_w"/>
                                          </p:val>
                                        </p:tav>
                                        <p:tav tm="100000">
                                          <p:val>
                                            <p:strVal val="#ppt_w"/>
                                          </p:val>
                                        </p:tav>
                                      </p:tavLst>
                                    </p:anim>
                                    <p:anim calcmode="lin" valueType="num">
                                      <p:cBhvr>
                                        <p:cTn id="31" dur="2000" fill="hold"/>
                                        <p:tgtEl>
                                          <p:spTgt spid="50180">
                                            <p:txEl>
                                              <p:pRg st="0" end="0"/>
                                            </p:txEl>
                                          </p:spTgt>
                                        </p:tgtEl>
                                        <p:attrNameLst>
                                          <p:attrName>ppt_h</p:attrName>
                                        </p:attrNameLst>
                                      </p:cBhvr>
                                      <p:tavLst>
                                        <p:tav tm="0">
                                          <p:val>
                                            <p:strVal val="(6*min(max(#ppt_w*#ppt_h,.3),1)-7.4)/-.7*#ppt_h"/>
                                          </p:val>
                                        </p:tav>
                                        <p:tav tm="100000">
                                          <p:val>
                                            <p:strVal val="#ppt_h"/>
                                          </p:val>
                                        </p:tav>
                                      </p:tavLst>
                                    </p:anim>
                                    <p:anim calcmode="lin" valueType="num">
                                      <p:cBhvr>
                                        <p:cTn id="32" dur="2000" fill="hold"/>
                                        <p:tgtEl>
                                          <p:spTgt spid="50180">
                                            <p:txEl>
                                              <p:pRg st="0" end="0"/>
                                            </p:txEl>
                                          </p:spTgt>
                                        </p:tgtEl>
                                        <p:attrNameLst>
                                          <p:attrName>ppt_x</p:attrName>
                                        </p:attrNameLst>
                                      </p:cBhvr>
                                      <p:tavLst>
                                        <p:tav tm="0">
                                          <p:val>
                                            <p:fltVal val="0.5"/>
                                          </p:val>
                                        </p:tav>
                                        <p:tav tm="100000">
                                          <p:val>
                                            <p:strVal val="#ppt_x"/>
                                          </p:val>
                                        </p:tav>
                                      </p:tavLst>
                                    </p:anim>
                                    <p:anim calcmode="lin" valueType="num">
                                      <p:cBhvr>
                                        <p:cTn id="33" dur="2000" fill="hold"/>
                                        <p:tgtEl>
                                          <p:spTgt spid="50180">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6000"/>
                            </p:stCondLst>
                            <p:childTnLst>
                              <p:par>
                                <p:cTn id="35" presetID="37" presetClass="entr" presetSubtype="0" fill="hold" nodeType="afterEffect">
                                  <p:stCondLst>
                                    <p:cond delay="0"/>
                                  </p:stCondLst>
                                  <p:childTnLst>
                                    <p:set>
                                      <p:cBhvr>
                                        <p:cTn id="36" dur="1" fill="hold">
                                          <p:stCondLst>
                                            <p:cond delay="0"/>
                                          </p:stCondLst>
                                        </p:cTn>
                                        <p:tgtEl>
                                          <p:spTgt spid="50182"/>
                                        </p:tgtEl>
                                        <p:attrNameLst>
                                          <p:attrName>style.visibility</p:attrName>
                                        </p:attrNameLst>
                                      </p:cBhvr>
                                      <p:to>
                                        <p:strVal val="visible"/>
                                      </p:to>
                                    </p:set>
                                    <p:animEffect transition="in" filter="fade">
                                      <p:cBhvr>
                                        <p:cTn id="37" dur="2000"/>
                                        <p:tgtEl>
                                          <p:spTgt spid="50182"/>
                                        </p:tgtEl>
                                      </p:cBhvr>
                                    </p:animEffect>
                                    <p:anim calcmode="lin" valueType="num">
                                      <p:cBhvr>
                                        <p:cTn id="38" dur="2000" fill="hold"/>
                                        <p:tgtEl>
                                          <p:spTgt spid="50182"/>
                                        </p:tgtEl>
                                        <p:attrNameLst>
                                          <p:attrName>ppt_x</p:attrName>
                                        </p:attrNameLst>
                                      </p:cBhvr>
                                      <p:tavLst>
                                        <p:tav tm="0">
                                          <p:val>
                                            <p:strVal val="#ppt_x"/>
                                          </p:val>
                                        </p:tav>
                                        <p:tav tm="100000">
                                          <p:val>
                                            <p:strVal val="#ppt_x"/>
                                          </p:val>
                                        </p:tav>
                                      </p:tavLst>
                                    </p:anim>
                                    <p:anim calcmode="lin" valueType="num">
                                      <p:cBhvr>
                                        <p:cTn id="39" dur="1800" decel="100000" fill="hold"/>
                                        <p:tgtEl>
                                          <p:spTgt spid="50182"/>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50182"/>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ppt_x</p:attrName>
                                        </p:attrNameLst>
                                      </p:cBhvr>
                                      <p:tavLst>
                                        <p:tav tm="0">
                                          <p:val>
                                            <p:strVal val="#ppt_x"/>
                                          </p:val>
                                        </p:tav>
                                        <p:tav tm="100000">
                                          <p:val>
                                            <p:strVal val="#ppt_x"/>
                                          </p:val>
                                        </p:tav>
                                      </p:tavLst>
                                    </p:anim>
                                    <p:anim calcmode="lin" valueType="num">
                                      <p:cBhvr>
                                        <p:cTn id="45" dur="1800" decel="100000" fill="hold"/>
                                        <p:tgtEl>
                                          <p:spTgt spid="9"/>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2000"/>
                                        <p:tgtEl>
                                          <p:spTgt spid="1026"/>
                                        </p:tgtEl>
                                      </p:cBhvr>
                                    </p:animEffect>
                                    <p:anim calcmode="lin" valueType="num">
                                      <p:cBhvr>
                                        <p:cTn id="50" dur="2000" fill="hold"/>
                                        <p:tgtEl>
                                          <p:spTgt spid="1026"/>
                                        </p:tgtEl>
                                        <p:attrNameLst>
                                          <p:attrName>ppt_x</p:attrName>
                                        </p:attrNameLst>
                                      </p:cBhvr>
                                      <p:tavLst>
                                        <p:tav tm="0">
                                          <p:val>
                                            <p:strVal val="#ppt_x"/>
                                          </p:val>
                                        </p:tav>
                                        <p:tav tm="100000">
                                          <p:val>
                                            <p:strVal val="#ppt_x"/>
                                          </p:val>
                                        </p:tav>
                                      </p:tavLst>
                                    </p:anim>
                                    <p:anim calcmode="lin" valueType="num">
                                      <p:cBhvr>
                                        <p:cTn id="51" dur="1800" decel="100000" fill="hold"/>
                                        <p:tgtEl>
                                          <p:spTgt spid="1026"/>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179" grpId="0" uiExpand="1" build="p" animBg="1"/>
      <p:bldP spid="50180" grpId="0" build="p"/>
      <p:bldP spid="102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928688"/>
          </a:xfrm>
        </p:spPr>
        <p:txBody>
          <a:bodyPr/>
          <a:lstStyle/>
          <a:p>
            <a:pPr>
              <a:defRPr/>
            </a:pPr>
            <a:r>
              <a:rPr lang="ru-RU" sz="3600" dirty="0" smtClean="0">
                <a:solidFill>
                  <a:schemeClr val="tx2">
                    <a:lumMod val="20000"/>
                    <a:lumOff val="80000"/>
                  </a:schemeClr>
                </a:solidFill>
              </a:rPr>
              <a:t>Лыжный спорт:</a:t>
            </a:r>
            <a:endParaRPr lang="ru-RU" sz="3600" dirty="0"/>
          </a:p>
        </p:txBody>
      </p:sp>
      <p:sp>
        <p:nvSpPr>
          <p:cNvPr id="51204" name="Текст 2"/>
          <p:cNvSpPr>
            <a:spLocks noGrp="1"/>
          </p:cNvSpPr>
          <p:nvPr>
            <p:ph type="body" idx="1"/>
          </p:nvPr>
        </p:nvSpPr>
        <p:spPr>
          <a:xfrm>
            <a:off x="2214563" y="928670"/>
            <a:ext cx="4040187" cy="425468"/>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4"/>
              </a:rPr>
              <a:t>Лыжное двоеборье</a:t>
            </a:r>
            <a:endParaRPr lang="ru-RU" u="sng" dirty="0" smtClean="0">
              <a:solidFill>
                <a:schemeClr val="bg1"/>
              </a:solidFill>
            </a:endParaRPr>
          </a:p>
        </p:txBody>
      </p:sp>
      <p:sp>
        <p:nvSpPr>
          <p:cNvPr id="51205" name="Содержимое 5"/>
          <p:cNvSpPr>
            <a:spLocks noGrp="1"/>
          </p:cNvSpPr>
          <p:nvPr>
            <p:ph sz="quarter" idx="4"/>
          </p:nvPr>
        </p:nvSpPr>
        <p:spPr>
          <a:xfrm>
            <a:off x="4857750" y="1428750"/>
            <a:ext cx="4041775" cy="3000375"/>
          </a:xfrm>
        </p:spPr>
        <p:txBody>
          <a:bodyPr/>
          <a:lstStyle/>
          <a:p>
            <a:pPr>
              <a:buFont typeface="Arial" charset="0"/>
              <a:buNone/>
            </a:pPr>
            <a:r>
              <a:rPr lang="ru-RU" sz="1600" smtClean="0">
                <a:solidFill>
                  <a:schemeClr val="bg1"/>
                </a:solidFill>
              </a:rPr>
              <a:t>       - </a:t>
            </a:r>
            <a:r>
              <a:rPr lang="ru-RU" sz="1800" smtClean="0">
                <a:solidFill>
                  <a:schemeClr val="bg1"/>
                </a:solidFill>
              </a:rPr>
              <a:t>включает прыжки с трамплина и лыжные гонки. Соревнования среди мужчин проводятся два дня: в первый день – прыжки на лыжах с трамплина 90 м; во второй – гонка 15 км. Результат определяется суммой баллов, полученных за выполнение двух упражнений. В программе ЗОИ с 1924 г. </a:t>
            </a:r>
          </a:p>
        </p:txBody>
      </p:sp>
      <p:pic>
        <p:nvPicPr>
          <p:cNvPr id="11268" name="Picture 4" descr="http://dvdsport.com.ua/images/dvoebor.jpg"/>
          <p:cNvPicPr>
            <a:picLocks noChangeAspect="1" noChangeArrowheads="1"/>
          </p:cNvPicPr>
          <p:nvPr/>
        </p:nvPicPr>
        <p:blipFill>
          <a:blip r:embed="rId5" cstate="email"/>
          <a:srcRect/>
          <a:stretch>
            <a:fillRect/>
          </a:stretch>
        </p:blipFill>
        <p:spPr bwMode="auto">
          <a:xfrm>
            <a:off x="313435" y="1285860"/>
            <a:ext cx="4315481" cy="32384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07" name="Picture 5" descr="C:\Users\Эвгений\Desktop\Олимпиада\олимпийские игры\big-1472269[1].jpg"/>
          <p:cNvPicPr>
            <a:picLocks noChangeAspect="1" noChangeArrowheads="1"/>
          </p:cNvPicPr>
          <p:nvPr/>
        </p:nvPicPr>
        <p:blipFill>
          <a:blip r:embed="rId6" cstate="email"/>
          <a:srcRect/>
          <a:stretch>
            <a:fillRect/>
          </a:stretch>
        </p:blipFill>
        <p:spPr bwMode="auto">
          <a:xfrm>
            <a:off x="285750" y="4363023"/>
            <a:ext cx="1854200" cy="2428875"/>
          </a:xfrm>
          <a:prstGeom prst="rect">
            <a:avLst/>
          </a:prstGeom>
          <a:noFill/>
          <a:ln w="9525">
            <a:noFill/>
            <a:miter lim="800000"/>
            <a:headEnd/>
            <a:tailEnd/>
          </a:ln>
        </p:spPr>
      </p:pic>
      <p:sp>
        <p:nvSpPr>
          <p:cNvPr id="12" name="Скругленный прямоугольник 11"/>
          <p:cNvSpPr/>
          <p:nvPr/>
        </p:nvSpPr>
        <p:spPr>
          <a:xfrm>
            <a:off x="4665472" y="4533731"/>
            <a:ext cx="4030662" cy="20605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800" dirty="0">
              <a:solidFill>
                <a:schemeClr val="bg1"/>
              </a:solidFill>
            </a:endParaRPr>
          </a:p>
          <a:p>
            <a:pPr>
              <a:defRPr/>
            </a:pPr>
            <a:endParaRPr lang="ru-RU" sz="800" dirty="0">
              <a:solidFill>
                <a:schemeClr val="bg1"/>
              </a:solidFill>
            </a:endParaRPr>
          </a:p>
          <a:p>
            <a:pPr>
              <a:defRPr/>
            </a:pPr>
            <a:r>
              <a:rPr lang="ru-RU" sz="1600" dirty="0">
                <a:solidFill>
                  <a:schemeClr val="tx1"/>
                </a:solidFill>
              </a:rPr>
              <a:t>Медик по образованию, мастер спорта и журналист, автор рассказывает о лыжах и их оздоровительной роли, выступая как врач и спортсмен одновременно. Из книги вы узнаете, где у лыж «талия», какой мазью и когда лучше пользоваться, что делать, если провалились на морозе в полынью, и многое-многое </a:t>
            </a:r>
            <a:r>
              <a:rPr lang="ru-RU" sz="1600" dirty="0" smtClean="0">
                <a:solidFill>
                  <a:schemeClr val="tx1"/>
                </a:solidFill>
              </a:rPr>
              <a:t>другое.</a:t>
            </a:r>
            <a:endParaRPr lang="ru-RU" sz="1600" dirty="0">
              <a:solidFill>
                <a:schemeClr val="tx1"/>
              </a:solidFill>
            </a:endParaRPr>
          </a:p>
          <a:p>
            <a:pPr>
              <a:defRPr/>
            </a:pPr>
            <a:endParaRPr lang="ru-RU" dirty="0">
              <a:solidFill>
                <a:schemeClr val="bg1"/>
              </a:solidFill>
            </a:endParaRPr>
          </a:p>
        </p:txBody>
      </p:sp>
      <p:sp>
        <p:nvSpPr>
          <p:cNvPr id="10" name="Скругленный прямоугольник 9"/>
          <p:cNvSpPr/>
          <p:nvPr/>
        </p:nvSpPr>
        <p:spPr>
          <a:xfrm>
            <a:off x="2411413" y="4868863"/>
            <a:ext cx="1873250" cy="17018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tx1"/>
                </a:solidFill>
              </a:rPr>
              <a:t>Преображенский, В. С.</a:t>
            </a:r>
          </a:p>
          <a:p>
            <a:pPr>
              <a:defRPr/>
            </a:pPr>
            <a:r>
              <a:rPr lang="ru-RU" sz="1200" dirty="0">
                <a:solidFill>
                  <a:schemeClr val="tx1"/>
                </a:solidFill>
              </a:rPr>
              <a:t>Все о лыжах и лыжне / В. С. Преображенский. – М. : Мол. гвардия, 1985. – 127с. : ил. – (Если хочешь быть здоров).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1204">
                                            <p:bg/>
                                          </p:spTgt>
                                        </p:tgtEl>
                                        <p:attrNameLst>
                                          <p:attrName>style.visibility</p:attrName>
                                        </p:attrNameLst>
                                      </p:cBhvr>
                                      <p:to>
                                        <p:strVal val="visible"/>
                                      </p:to>
                                    </p:set>
                                    <p:animEffect transition="in" filter="checkerboard(across)">
                                      <p:cBhvr>
                                        <p:cTn id="11" dur="2000"/>
                                        <p:tgtEl>
                                          <p:spTgt spid="51204">
                                            <p:bg/>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1204">
                                            <p:txEl>
                                              <p:pRg st="0" end="0"/>
                                            </p:txEl>
                                          </p:spTgt>
                                        </p:tgtEl>
                                        <p:attrNameLst>
                                          <p:attrName>style.visibility</p:attrName>
                                        </p:attrNameLst>
                                      </p:cBhvr>
                                      <p:to>
                                        <p:strVal val="visible"/>
                                      </p:to>
                                    </p:set>
                                    <p:animEffect transition="in" filter="checkerboard(across)">
                                      <p:cBhvr>
                                        <p:cTn id="15" dur="2000"/>
                                        <p:tgtEl>
                                          <p:spTgt spid="51204">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checkerboard(across)">
                                      <p:cBhvr>
                                        <p:cTn id="18" dur="2000"/>
                                        <p:tgtEl>
                                          <p:spTgt spid="1126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1205">
                                            <p:txEl>
                                              <p:pRg st="0" end="0"/>
                                            </p:txEl>
                                          </p:spTgt>
                                        </p:tgtEl>
                                        <p:attrNameLst>
                                          <p:attrName>style.visibility</p:attrName>
                                        </p:attrNameLst>
                                      </p:cBhvr>
                                      <p:to>
                                        <p:strVal val="visible"/>
                                      </p:to>
                                    </p:set>
                                    <p:animEffect transition="in" filter="checkerboard(across)">
                                      <p:cBhvr>
                                        <p:cTn id="21" dur="2000"/>
                                        <p:tgtEl>
                                          <p:spTgt spid="51205">
                                            <p:txEl>
                                              <p:pRg st="0" end="0"/>
                                            </p:txEl>
                                          </p:spTgt>
                                        </p:tgtEl>
                                      </p:cBhvr>
                                    </p:animEffect>
                                  </p:childTnLst>
                                </p:cTn>
                              </p:par>
                            </p:childTnLst>
                          </p:cTn>
                        </p:par>
                        <p:par>
                          <p:cTn id="22" fill="hold">
                            <p:stCondLst>
                              <p:cond delay="6000"/>
                            </p:stCondLst>
                            <p:childTnLst>
                              <p:par>
                                <p:cTn id="23" presetID="37" presetClass="entr" presetSubtype="0" fill="hold" nodeType="afterEffect">
                                  <p:stCondLst>
                                    <p:cond delay="0"/>
                                  </p:stCondLst>
                                  <p:childTnLst>
                                    <p:set>
                                      <p:cBhvr>
                                        <p:cTn id="24" dur="1" fill="hold">
                                          <p:stCondLst>
                                            <p:cond delay="0"/>
                                          </p:stCondLst>
                                        </p:cTn>
                                        <p:tgtEl>
                                          <p:spTgt spid="51207"/>
                                        </p:tgtEl>
                                        <p:attrNameLst>
                                          <p:attrName>style.visibility</p:attrName>
                                        </p:attrNameLst>
                                      </p:cBhvr>
                                      <p:to>
                                        <p:strVal val="visible"/>
                                      </p:to>
                                    </p:set>
                                    <p:animEffect transition="in" filter="fade">
                                      <p:cBhvr>
                                        <p:cTn id="25" dur="2000"/>
                                        <p:tgtEl>
                                          <p:spTgt spid="51207"/>
                                        </p:tgtEl>
                                      </p:cBhvr>
                                    </p:animEffect>
                                    <p:anim calcmode="lin" valueType="num">
                                      <p:cBhvr>
                                        <p:cTn id="26" dur="2000" fill="hold"/>
                                        <p:tgtEl>
                                          <p:spTgt spid="51207"/>
                                        </p:tgtEl>
                                        <p:attrNameLst>
                                          <p:attrName>ppt_x</p:attrName>
                                        </p:attrNameLst>
                                      </p:cBhvr>
                                      <p:tavLst>
                                        <p:tav tm="0">
                                          <p:val>
                                            <p:strVal val="#ppt_x"/>
                                          </p:val>
                                        </p:tav>
                                        <p:tav tm="100000">
                                          <p:val>
                                            <p:strVal val="#ppt_x"/>
                                          </p:val>
                                        </p:tav>
                                      </p:tavLst>
                                    </p:anim>
                                    <p:anim calcmode="lin" valueType="num">
                                      <p:cBhvr>
                                        <p:cTn id="27" dur="1800" decel="100000" fill="hold"/>
                                        <p:tgtEl>
                                          <p:spTgt spid="51207"/>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51207"/>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1800" decel="100000" fill="hold"/>
                                        <p:tgtEl>
                                          <p:spTgt spid="10"/>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ppt_x</p:attrName>
                                        </p:attrNameLst>
                                      </p:cBhvr>
                                      <p:tavLst>
                                        <p:tav tm="0">
                                          <p:val>
                                            <p:strVal val="#ppt_x"/>
                                          </p:val>
                                        </p:tav>
                                        <p:tav tm="100000">
                                          <p:val>
                                            <p:strVal val="#ppt_x"/>
                                          </p:val>
                                        </p:tav>
                                      </p:tavLst>
                                    </p:anim>
                                    <p:anim calcmode="lin" valueType="num">
                                      <p:cBhvr>
                                        <p:cTn id="39" dur="1800" decel="100000" fill="hold"/>
                                        <p:tgtEl>
                                          <p:spTgt spid="12"/>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04" grpId="0" uiExpand="1" build="p" animBg="1"/>
      <p:bldP spid="51205" grpId="0" build="p"/>
      <p:bldP spid="12"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857250"/>
          </a:xfrm>
        </p:spPr>
        <p:txBody>
          <a:bodyPr/>
          <a:lstStyle/>
          <a:p>
            <a:pPr>
              <a:defRPr/>
            </a:pPr>
            <a:r>
              <a:rPr lang="ru-RU" sz="3600" dirty="0" smtClean="0">
                <a:solidFill>
                  <a:schemeClr val="tx2">
                    <a:lumMod val="20000"/>
                    <a:lumOff val="80000"/>
                  </a:schemeClr>
                </a:solidFill>
              </a:rPr>
              <a:t>Лыжный спорт:</a:t>
            </a:r>
            <a:endParaRPr lang="ru-RU" sz="3600" dirty="0"/>
          </a:p>
        </p:txBody>
      </p:sp>
      <p:sp>
        <p:nvSpPr>
          <p:cNvPr id="52228" name="Текст 2"/>
          <p:cNvSpPr>
            <a:spLocks noGrp="1"/>
          </p:cNvSpPr>
          <p:nvPr>
            <p:ph type="body" idx="1"/>
          </p:nvPr>
        </p:nvSpPr>
        <p:spPr>
          <a:xfrm>
            <a:off x="5500694" y="900955"/>
            <a:ext cx="3357586" cy="428628"/>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4"/>
              </a:rPr>
              <a:t>Горнолыжный спорт</a:t>
            </a:r>
            <a:endParaRPr lang="ru-RU" u="sng" dirty="0" smtClean="0">
              <a:solidFill>
                <a:schemeClr val="bg1"/>
              </a:solidFill>
            </a:endParaRPr>
          </a:p>
        </p:txBody>
      </p:sp>
      <p:sp>
        <p:nvSpPr>
          <p:cNvPr id="5" name="Текст 4"/>
          <p:cNvSpPr>
            <a:spLocks noGrp="1"/>
          </p:cNvSpPr>
          <p:nvPr>
            <p:ph type="body" sz="quarter" idx="3"/>
          </p:nvPr>
        </p:nvSpPr>
        <p:spPr>
          <a:xfrm>
            <a:off x="214313" y="4500563"/>
            <a:ext cx="5357812" cy="2143125"/>
          </a:xfrm>
        </p:spPr>
        <p:style>
          <a:lnRef idx="3">
            <a:schemeClr val="lt1"/>
          </a:lnRef>
          <a:fillRef idx="1">
            <a:schemeClr val="accent2"/>
          </a:fillRef>
          <a:effectRef idx="1">
            <a:schemeClr val="accent2"/>
          </a:effectRef>
          <a:fontRef idx="minor">
            <a:schemeClr val="lt1"/>
          </a:fontRef>
        </p:style>
        <p:txBody>
          <a:bodyPr/>
          <a:lstStyle/>
          <a:p>
            <a:pPr>
              <a:defRPr/>
            </a:pPr>
            <a:r>
              <a:rPr lang="ru-RU" sz="1600" dirty="0" smtClean="0">
                <a:solidFill>
                  <a:schemeClr val="bg1"/>
                </a:solidFill>
              </a:rPr>
              <a:t>Эта книга  -  увлекательный путеводитель по одному из самых популярных видов спорта — горным лыжам. Она рассказывает о том, какое оборудование и снаряжение необходимо для горнолыжника, какие бывают трассы, как правильно выбрать горный склон. Юные читатели также смогут узнать немало интересного об истории развития лыж и горнолыжного спорта.</a:t>
            </a:r>
          </a:p>
          <a:p>
            <a:pPr>
              <a:defRPr/>
            </a:pPr>
            <a:endParaRPr lang="ru-RU" sz="1600" dirty="0">
              <a:solidFill>
                <a:schemeClr val="bg1"/>
              </a:solidFill>
            </a:endParaRPr>
          </a:p>
        </p:txBody>
      </p:sp>
      <p:sp>
        <p:nvSpPr>
          <p:cNvPr id="52230" name="Содержимое 5"/>
          <p:cNvSpPr>
            <a:spLocks noGrp="1"/>
          </p:cNvSpPr>
          <p:nvPr>
            <p:ph sz="quarter" idx="4"/>
          </p:nvPr>
        </p:nvSpPr>
        <p:spPr>
          <a:xfrm>
            <a:off x="5091208" y="1434086"/>
            <a:ext cx="4041775" cy="2786062"/>
          </a:xfrm>
        </p:spPr>
        <p:txBody>
          <a:bodyPr/>
          <a:lstStyle/>
          <a:p>
            <a:pPr>
              <a:buFont typeface="Arial" charset="0"/>
              <a:buNone/>
            </a:pPr>
            <a:r>
              <a:rPr lang="ru-RU" sz="1600" dirty="0" smtClean="0">
                <a:solidFill>
                  <a:schemeClr val="bg1"/>
                </a:solidFill>
              </a:rPr>
              <a:t>       - спуск с гор на специальных лыжах.  В программу зимних Олимпийских игр горнолыжный спорт был введен в 1936 году. В программу  включены 10 видов соревнований: пять среди мужчин и пять среди женщин, среди которых скоростной спуск, слалом, слалом-гигант, </a:t>
            </a:r>
            <a:r>
              <a:rPr lang="ru-RU" sz="1600" dirty="0" err="1" smtClean="0">
                <a:solidFill>
                  <a:schemeClr val="bg1"/>
                </a:solidFill>
              </a:rPr>
              <a:t>супергигант</a:t>
            </a:r>
            <a:r>
              <a:rPr lang="ru-RU" sz="1600" dirty="0" smtClean="0">
                <a:solidFill>
                  <a:schemeClr val="bg1"/>
                </a:solidFill>
              </a:rPr>
              <a:t> и </a:t>
            </a:r>
            <a:r>
              <a:rPr lang="ru-RU" sz="1600" dirty="0" err="1" smtClean="0">
                <a:solidFill>
                  <a:schemeClr val="bg1"/>
                </a:solidFill>
              </a:rPr>
              <a:t>суперкомбинация</a:t>
            </a:r>
            <a:r>
              <a:rPr lang="ru-RU" sz="1600" dirty="0" smtClean="0">
                <a:solidFill>
                  <a:schemeClr val="bg1"/>
                </a:solidFill>
              </a:rPr>
              <a:t>. Правила для всех видов одинаковы, но трассы разные. </a:t>
            </a:r>
          </a:p>
        </p:txBody>
      </p:sp>
      <p:pic>
        <p:nvPicPr>
          <p:cNvPr id="52231" name="Picture 1" descr="C:\Users\Эвгений\Desktop\Олимпиада\олимпийские игры\31396325[1].jpg"/>
          <p:cNvPicPr>
            <a:picLocks noChangeAspect="1" noChangeArrowheads="1"/>
          </p:cNvPicPr>
          <p:nvPr/>
        </p:nvPicPr>
        <p:blipFill>
          <a:blip r:embed="rId5" cstate="email"/>
          <a:srcRect/>
          <a:stretch>
            <a:fillRect/>
          </a:stretch>
        </p:blipFill>
        <p:spPr bwMode="auto">
          <a:xfrm>
            <a:off x="5580063" y="4171759"/>
            <a:ext cx="1638300" cy="2490788"/>
          </a:xfrm>
          <a:prstGeom prst="rect">
            <a:avLst/>
          </a:prstGeom>
          <a:noFill/>
          <a:ln w="9525">
            <a:noFill/>
            <a:miter lim="800000"/>
            <a:headEnd/>
            <a:tailEnd/>
          </a:ln>
        </p:spPr>
      </p:pic>
      <p:pic>
        <p:nvPicPr>
          <p:cNvPr id="11" name="Picture 9" descr="http://www.artsides.ru/big/item_5066.jpg">
            <a:hlinkClick r:id="rId6"/>
          </p:cNvP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85720" y="967766"/>
            <a:ext cx="4129084" cy="3389928"/>
          </a:xfrm>
          <a:prstGeom prst="roundRect">
            <a:avLst>
              <a:gd name="adj" fmla="val 4167"/>
            </a:avLst>
          </a:prstGeom>
          <a:solidFill>
            <a:schemeClr val="accent4">
              <a:lumMod val="60000"/>
              <a:lumOff val="40000"/>
            </a:schemeClr>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Скругленный прямоугольник 8"/>
          <p:cNvSpPr/>
          <p:nvPr/>
        </p:nvSpPr>
        <p:spPr>
          <a:xfrm>
            <a:off x="7308850" y="4515446"/>
            <a:ext cx="1619250" cy="2133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t>Мартяшев, Алексей Юрьевич.</a:t>
            </a:r>
          </a:p>
          <a:p>
            <a:pPr>
              <a:defRPr/>
            </a:pPr>
            <a:r>
              <a:rPr lang="ru-RU" sz="1200" dirty="0"/>
              <a:t>Горные лыжи для начинающих / Алексей Юрьевич Мартяшев ; </a:t>
            </a:r>
            <a:r>
              <a:rPr lang="ru-RU" sz="1200" dirty="0" err="1"/>
              <a:t>Худож</a:t>
            </a:r>
            <a:r>
              <a:rPr lang="ru-RU" sz="1200" dirty="0"/>
              <a:t>. О. Слуцкая. – М. : </a:t>
            </a:r>
            <a:r>
              <a:rPr lang="ru-RU" sz="1200" dirty="0" err="1"/>
              <a:t>Астрель</a:t>
            </a:r>
            <a:r>
              <a:rPr lang="ru-RU" sz="1200" dirty="0"/>
              <a:t> : АСТ, 2000. – 184с. : ил. – (Спорт).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3)">
                                      <p:cBhvr>
                                        <p:cTn id="11" dur="2000"/>
                                        <p:tgtEl>
                                          <p:spTgt spid="11"/>
                                        </p:tgtEl>
                                      </p:cBhvr>
                                    </p:animEffect>
                                  </p:childTnLst>
                                </p:cTn>
                              </p:par>
                              <p:par>
                                <p:cTn id="12" presetID="21" presetClass="entr" presetSubtype="3" fill="hold" grpId="0" nodeType="withEffect">
                                  <p:stCondLst>
                                    <p:cond delay="0"/>
                                  </p:stCondLst>
                                  <p:childTnLst>
                                    <p:set>
                                      <p:cBhvr>
                                        <p:cTn id="13" dur="1" fill="hold">
                                          <p:stCondLst>
                                            <p:cond delay="0"/>
                                          </p:stCondLst>
                                        </p:cTn>
                                        <p:tgtEl>
                                          <p:spTgt spid="52228">
                                            <p:bg/>
                                          </p:spTgt>
                                        </p:tgtEl>
                                        <p:attrNameLst>
                                          <p:attrName>style.visibility</p:attrName>
                                        </p:attrNameLst>
                                      </p:cBhvr>
                                      <p:to>
                                        <p:strVal val="visible"/>
                                      </p:to>
                                    </p:set>
                                    <p:animEffect transition="in" filter="wheel(3)">
                                      <p:cBhvr>
                                        <p:cTn id="14" dur="2000"/>
                                        <p:tgtEl>
                                          <p:spTgt spid="52228">
                                            <p:bg/>
                                          </p:spTgt>
                                        </p:tgtEl>
                                      </p:cBhvr>
                                    </p:animEffect>
                                  </p:childTnLst>
                                </p:cTn>
                              </p:par>
                            </p:childTnLst>
                          </p:cTn>
                        </p:par>
                        <p:par>
                          <p:cTn id="15" fill="hold">
                            <p:stCondLst>
                              <p:cond delay="4000"/>
                            </p:stCondLst>
                            <p:childTnLst>
                              <p:par>
                                <p:cTn id="16" presetID="21" presetClass="entr" presetSubtype="3" fill="hold" grpId="0" nodeType="afterEffect">
                                  <p:stCondLst>
                                    <p:cond delay="0"/>
                                  </p:stCondLst>
                                  <p:childTnLst>
                                    <p:set>
                                      <p:cBhvr>
                                        <p:cTn id="17" dur="1" fill="hold">
                                          <p:stCondLst>
                                            <p:cond delay="0"/>
                                          </p:stCondLst>
                                        </p:cTn>
                                        <p:tgtEl>
                                          <p:spTgt spid="52228">
                                            <p:txEl>
                                              <p:pRg st="0" end="0"/>
                                            </p:txEl>
                                          </p:spTgt>
                                        </p:tgtEl>
                                        <p:attrNameLst>
                                          <p:attrName>style.visibility</p:attrName>
                                        </p:attrNameLst>
                                      </p:cBhvr>
                                      <p:to>
                                        <p:strVal val="visible"/>
                                      </p:to>
                                    </p:set>
                                    <p:animEffect transition="in" filter="wheel(3)">
                                      <p:cBhvr>
                                        <p:cTn id="18" dur="2000"/>
                                        <p:tgtEl>
                                          <p:spTgt spid="52228">
                                            <p:txEl>
                                              <p:pRg st="0" end="0"/>
                                            </p:txEl>
                                          </p:spTgt>
                                        </p:tgtEl>
                                      </p:cBhvr>
                                    </p:animEffect>
                                  </p:childTnLst>
                                </p:cTn>
                              </p:par>
                              <p:par>
                                <p:cTn id="19" presetID="21" presetClass="entr" presetSubtype="3" fill="hold" grpId="0" nodeType="withEffect">
                                  <p:stCondLst>
                                    <p:cond delay="0"/>
                                  </p:stCondLst>
                                  <p:childTnLst>
                                    <p:set>
                                      <p:cBhvr>
                                        <p:cTn id="20" dur="1" fill="hold">
                                          <p:stCondLst>
                                            <p:cond delay="0"/>
                                          </p:stCondLst>
                                        </p:cTn>
                                        <p:tgtEl>
                                          <p:spTgt spid="52230">
                                            <p:txEl>
                                              <p:pRg st="0" end="0"/>
                                            </p:txEl>
                                          </p:spTgt>
                                        </p:tgtEl>
                                        <p:attrNameLst>
                                          <p:attrName>style.visibility</p:attrName>
                                        </p:attrNameLst>
                                      </p:cBhvr>
                                      <p:to>
                                        <p:strVal val="visible"/>
                                      </p:to>
                                    </p:set>
                                    <p:animEffect transition="in" filter="wheel(3)">
                                      <p:cBhvr>
                                        <p:cTn id="21" dur="2000"/>
                                        <p:tgtEl>
                                          <p:spTgt spid="52230">
                                            <p:txEl>
                                              <p:pRg st="0" end="0"/>
                                            </p:txEl>
                                          </p:spTgt>
                                        </p:tgtEl>
                                      </p:cBhvr>
                                    </p:animEffect>
                                  </p:childTnLst>
                                </p:cTn>
                              </p:par>
                            </p:childTnLst>
                          </p:cTn>
                        </p:par>
                        <p:par>
                          <p:cTn id="22" fill="hold">
                            <p:stCondLst>
                              <p:cond delay="6000"/>
                            </p:stCondLst>
                            <p:childTnLst>
                              <p:par>
                                <p:cTn id="23" presetID="37" presetClass="entr" presetSubtype="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2000"/>
                                        <p:tgtEl>
                                          <p:spTgt spid="5">
                                            <p:bg/>
                                          </p:spTgt>
                                        </p:tgtEl>
                                      </p:cBhvr>
                                    </p:animEffect>
                                    <p:anim calcmode="lin" valueType="num">
                                      <p:cBhvr>
                                        <p:cTn id="26" dur="2000" fill="hold"/>
                                        <p:tgtEl>
                                          <p:spTgt spid="5">
                                            <p:bg/>
                                          </p:spTgt>
                                        </p:tgtEl>
                                        <p:attrNameLst>
                                          <p:attrName>ppt_x</p:attrName>
                                        </p:attrNameLst>
                                      </p:cBhvr>
                                      <p:tavLst>
                                        <p:tav tm="0">
                                          <p:val>
                                            <p:strVal val="#ppt_x"/>
                                          </p:val>
                                        </p:tav>
                                        <p:tav tm="100000">
                                          <p:val>
                                            <p:strVal val="#ppt_x"/>
                                          </p:val>
                                        </p:tav>
                                      </p:tavLst>
                                    </p:anim>
                                    <p:anim calcmode="lin" valueType="num">
                                      <p:cBhvr>
                                        <p:cTn id="27" dur="1800" decel="100000" fill="hold"/>
                                        <p:tgtEl>
                                          <p:spTgt spid="5">
                                            <p:bg/>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5">
                                            <p:bg/>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anim calcmode="lin" valueType="num">
                                      <p:cBhvr>
                                        <p:cTn id="3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2231"/>
                                        </p:tgtEl>
                                        <p:attrNameLst>
                                          <p:attrName>style.visibility</p:attrName>
                                        </p:attrNameLst>
                                      </p:cBhvr>
                                      <p:to>
                                        <p:strVal val="visible"/>
                                      </p:to>
                                    </p:set>
                                    <p:animEffect transition="in" filter="fade">
                                      <p:cBhvr>
                                        <p:cTn id="37" dur="2000"/>
                                        <p:tgtEl>
                                          <p:spTgt spid="52231"/>
                                        </p:tgtEl>
                                      </p:cBhvr>
                                    </p:animEffect>
                                    <p:anim calcmode="lin" valueType="num">
                                      <p:cBhvr>
                                        <p:cTn id="38" dur="2000" fill="hold"/>
                                        <p:tgtEl>
                                          <p:spTgt spid="52231"/>
                                        </p:tgtEl>
                                        <p:attrNameLst>
                                          <p:attrName>ppt_x</p:attrName>
                                        </p:attrNameLst>
                                      </p:cBhvr>
                                      <p:tavLst>
                                        <p:tav tm="0">
                                          <p:val>
                                            <p:strVal val="#ppt_x"/>
                                          </p:val>
                                        </p:tav>
                                        <p:tav tm="100000">
                                          <p:val>
                                            <p:strVal val="#ppt_x"/>
                                          </p:val>
                                        </p:tav>
                                      </p:tavLst>
                                    </p:anim>
                                    <p:anim calcmode="lin" valueType="num">
                                      <p:cBhvr>
                                        <p:cTn id="39" dur="1800" decel="100000" fill="hold"/>
                                        <p:tgtEl>
                                          <p:spTgt spid="52231"/>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5223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ppt_x</p:attrName>
                                        </p:attrNameLst>
                                      </p:cBhvr>
                                      <p:tavLst>
                                        <p:tav tm="0">
                                          <p:val>
                                            <p:strVal val="#ppt_x"/>
                                          </p:val>
                                        </p:tav>
                                        <p:tav tm="100000">
                                          <p:val>
                                            <p:strVal val="#ppt_x"/>
                                          </p:val>
                                        </p:tav>
                                      </p:tavLst>
                                    </p:anim>
                                    <p:anim calcmode="lin" valueType="num">
                                      <p:cBhvr>
                                        <p:cTn id="45" dur="1800" decel="100000" fill="hold"/>
                                        <p:tgtEl>
                                          <p:spTgt spid="9"/>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228" grpId="0" uiExpand="1" build="p" animBg="1"/>
      <p:bldP spid="5" grpId="0" uiExpand="1" build="p" animBg="1"/>
      <p:bldP spid="52230" grpId="0" build="p"/>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53251" name="Текст 4"/>
          <p:cNvSpPr>
            <a:spLocks noGrp="1"/>
          </p:cNvSpPr>
          <p:nvPr>
            <p:ph type="body" sz="quarter" idx="3"/>
          </p:nvPr>
        </p:nvSpPr>
        <p:spPr>
          <a:xfrm>
            <a:off x="5706806" y="522076"/>
            <a:ext cx="2755897" cy="85725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endParaRPr lang="ru-RU" dirty="0" smtClean="0"/>
          </a:p>
          <a:p>
            <a:pPr algn="ctr"/>
            <a:r>
              <a:rPr lang="ru-RU" u="sng" dirty="0" smtClean="0">
                <a:solidFill>
                  <a:schemeClr val="bg2"/>
                </a:solidFill>
                <a:hlinkClick r:id="rId4"/>
              </a:rPr>
              <a:t>Фристайл</a:t>
            </a:r>
            <a:endParaRPr lang="ru-RU" u="sng" dirty="0" smtClean="0">
              <a:solidFill>
                <a:schemeClr val="bg2"/>
              </a:solidFill>
            </a:endParaRPr>
          </a:p>
          <a:p>
            <a:endParaRPr lang="ru-RU" dirty="0" smtClean="0"/>
          </a:p>
        </p:txBody>
      </p:sp>
      <p:pic>
        <p:nvPicPr>
          <p:cNvPr id="10" name="Picture 5" descr="http://oboi.kards.qip.ru/images/wallpaper/ef/f8/194799_1280_800.jpg">
            <a:hlinkClick r:id="rId5"/>
          </p:cNvPr>
          <p:cNvPicPr>
            <a:picLocks noChangeAspect="1" noChangeArrowheads="1"/>
          </p:cNvPicPr>
          <p:nvPr/>
        </p:nvPicPr>
        <p:blipFill>
          <a:blip r:embed="rId6" cstate="email"/>
          <a:srcRect/>
          <a:stretch>
            <a:fillRect/>
          </a:stretch>
        </p:blipFill>
        <p:spPr bwMode="auto">
          <a:xfrm>
            <a:off x="5357818" y="1142984"/>
            <a:ext cx="3500462" cy="32562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Прямоугольник 11"/>
          <p:cNvSpPr/>
          <p:nvPr/>
        </p:nvSpPr>
        <p:spPr>
          <a:xfrm>
            <a:off x="2571750" y="0"/>
            <a:ext cx="4572000" cy="646113"/>
          </a:xfrm>
          <a:prstGeom prst="rect">
            <a:avLst/>
          </a:prstGeom>
        </p:spPr>
        <p:txBody>
          <a:bodyPr>
            <a:spAutoFit/>
          </a:bodyPr>
          <a:lstStyle/>
          <a:p>
            <a:pPr>
              <a:defRPr/>
            </a:pPr>
            <a:r>
              <a:rPr lang="ru-RU" sz="3600" dirty="0">
                <a:solidFill>
                  <a:schemeClr val="tx2">
                    <a:lumMod val="20000"/>
                    <a:lumOff val="80000"/>
                  </a:schemeClr>
                </a:solidFill>
                <a:latin typeface="+mj-lt"/>
              </a:rPr>
              <a:t>Лыжный спорт:</a:t>
            </a:r>
            <a:endParaRPr lang="ru-RU" sz="3600" dirty="0">
              <a:latin typeface="+mj-lt"/>
            </a:endParaRPr>
          </a:p>
        </p:txBody>
      </p:sp>
      <p:pic>
        <p:nvPicPr>
          <p:cNvPr id="53258" name="Picture 2" descr="B:\ПЦ\3.jpg"/>
          <p:cNvPicPr>
            <a:picLocks noChangeAspect="1" noChangeArrowheads="1"/>
          </p:cNvPicPr>
          <p:nvPr/>
        </p:nvPicPr>
        <p:blipFill>
          <a:blip r:embed="rId7" cstate="email"/>
          <a:srcRect/>
          <a:stretch>
            <a:fillRect/>
          </a:stretch>
        </p:blipFill>
        <p:spPr bwMode="auto">
          <a:xfrm>
            <a:off x="571472" y="4275160"/>
            <a:ext cx="1584325" cy="2439988"/>
          </a:xfrm>
          <a:prstGeom prst="rect">
            <a:avLst/>
          </a:prstGeom>
          <a:noFill/>
          <a:ln w="9525">
            <a:noFill/>
            <a:miter lim="800000"/>
            <a:headEnd/>
            <a:tailEnd/>
          </a:ln>
        </p:spPr>
      </p:pic>
      <p:sp>
        <p:nvSpPr>
          <p:cNvPr id="9" name="Прямоугольник 8"/>
          <p:cNvSpPr>
            <a:spLocks noChangeArrowheads="1"/>
          </p:cNvSpPr>
          <p:nvPr/>
        </p:nvSpPr>
        <p:spPr bwMode="auto">
          <a:xfrm>
            <a:off x="468313" y="908050"/>
            <a:ext cx="4679950" cy="2586038"/>
          </a:xfrm>
          <a:prstGeom prst="rect">
            <a:avLst/>
          </a:prstGeom>
          <a:noFill/>
          <a:ln w="9525">
            <a:noFill/>
            <a:miter lim="800000"/>
            <a:headEnd/>
            <a:tailEnd/>
          </a:ln>
        </p:spPr>
        <p:txBody>
          <a:bodyPr>
            <a:spAutoFit/>
          </a:bodyPr>
          <a:lstStyle/>
          <a:p>
            <a:pPr algn="ctr"/>
            <a:r>
              <a:rPr lang="ru-RU">
                <a:solidFill>
                  <a:schemeClr val="bg1"/>
                </a:solidFill>
                <a:latin typeface="Times New Roman" pitchFamily="18" charset="0"/>
                <a:cs typeface="Times New Roman" pitchFamily="18" charset="0"/>
              </a:rPr>
              <a:t>- горнолыжное многоборье, в состав которого входят лыжный балет – спуск по пологому склону под музыкальное сопровождение, воздушная (лыжная) акробатика, где спортсмен  совершает со специального трамплина серию  прыжков и сальто, а также  могул– спуск на лыжах по бугристой трассе. В программе ЗОИ с 1992 г. </a:t>
            </a:r>
            <a:br>
              <a:rPr lang="ru-RU">
                <a:solidFill>
                  <a:schemeClr val="bg1"/>
                </a:solidFill>
                <a:latin typeface="Times New Roman" pitchFamily="18" charset="0"/>
                <a:cs typeface="Times New Roman" pitchFamily="18" charset="0"/>
              </a:rPr>
            </a:br>
            <a:endParaRPr lang="ru-RU">
              <a:solidFill>
                <a:schemeClr val="bg1"/>
              </a:solidFill>
              <a:latin typeface="Times New Roman" pitchFamily="18" charset="0"/>
              <a:cs typeface="Times New Roman" pitchFamily="18" charset="0"/>
            </a:endParaRPr>
          </a:p>
        </p:txBody>
      </p:sp>
      <p:sp>
        <p:nvSpPr>
          <p:cNvPr id="13" name="Скругленный прямоугольник 12"/>
          <p:cNvSpPr/>
          <p:nvPr/>
        </p:nvSpPr>
        <p:spPr>
          <a:xfrm>
            <a:off x="2627313" y="4265231"/>
            <a:ext cx="1584325" cy="18002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a:solidFill>
                  <a:schemeClr val="accent2">
                    <a:lumMod val="75000"/>
                  </a:schemeClr>
                </a:solidFill>
              </a:rPr>
              <a:t>Зотов, Ю. В. , </a:t>
            </a:r>
            <a:r>
              <a:rPr lang="ru-RU" sz="1200" dirty="0" err="1">
                <a:solidFill>
                  <a:schemeClr val="accent2">
                    <a:lumMod val="75000"/>
                  </a:schemeClr>
                </a:solidFill>
              </a:rPr>
              <a:t>Шершаков</a:t>
            </a:r>
            <a:r>
              <a:rPr lang="ru-RU" sz="1200" dirty="0">
                <a:solidFill>
                  <a:schemeClr val="accent2">
                    <a:lumMod val="75000"/>
                  </a:schemeClr>
                </a:solidFill>
              </a:rPr>
              <a:t>, Н. В.</a:t>
            </a:r>
          </a:p>
          <a:p>
            <a:pPr>
              <a:defRPr/>
            </a:pPr>
            <a:r>
              <a:rPr lang="ru-RU" sz="1200" dirty="0">
                <a:solidFill>
                  <a:schemeClr val="accent2">
                    <a:lumMod val="75000"/>
                  </a:schemeClr>
                </a:solidFill>
              </a:rPr>
              <a:t>Фигурное катание на горных лыжах / Ю. В. Зотов, Н. В. </a:t>
            </a:r>
            <a:r>
              <a:rPr lang="ru-RU" sz="1200" dirty="0" err="1">
                <a:solidFill>
                  <a:schemeClr val="accent2">
                    <a:lumMod val="75000"/>
                  </a:schemeClr>
                </a:solidFill>
              </a:rPr>
              <a:t>Шершаков</a:t>
            </a:r>
            <a:r>
              <a:rPr lang="ru-RU" sz="1200" dirty="0">
                <a:solidFill>
                  <a:schemeClr val="accent2">
                    <a:lumMod val="75000"/>
                  </a:schemeClr>
                </a:solidFill>
              </a:rPr>
              <a:t>. – М. : Физкультура и спорт, 1987. – 96с. : ил.</a:t>
            </a:r>
          </a:p>
        </p:txBody>
      </p:sp>
      <p:sp>
        <p:nvSpPr>
          <p:cNvPr id="14" name="Скругленный прямоугольник 13"/>
          <p:cNvSpPr/>
          <p:nvPr/>
        </p:nvSpPr>
        <p:spPr>
          <a:xfrm>
            <a:off x="4753005" y="4572008"/>
            <a:ext cx="4176713" cy="2133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chemeClr val="accent2">
                    <a:lumMod val="75000"/>
                  </a:schemeClr>
                </a:solidFill>
              </a:rPr>
              <a:t>Книга рассказывает о популярном  виде лыжного спорта – фристайле, приводит краткую историю развития фристайла, практические рекомендации по подбору снаряжения и одежды, излагает сведения для самостоятельного изучения начальных упражнений лыжного балета – одной из трех дисциплин </a:t>
            </a:r>
            <a:r>
              <a:rPr lang="ru-RU" sz="1600" dirty="0" smtClean="0">
                <a:solidFill>
                  <a:schemeClr val="accent2">
                    <a:lumMod val="75000"/>
                  </a:schemeClr>
                </a:solidFill>
              </a:rPr>
              <a:t>фристайла.</a:t>
            </a:r>
            <a:endParaRPr lang="ru-RU" sz="16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53251">
                                            <p:bg/>
                                          </p:spTgt>
                                        </p:tgtEl>
                                        <p:attrNameLst>
                                          <p:attrName>style.visibility</p:attrName>
                                        </p:attrNameLst>
                                      </p:cBhvr>
                                      <p:to>
                                        <p:strVal val="visible"/>
                                      </p:to>
                                    </p:set>
                                    <p:anim calcmode="lin" valueType="num">
                                      <p:cBhvr>
                                        <p:cTn id="11" dur="2000" fill="hold"/>
                                        <p:tgtEl>
                                          <p:spTgt spid="53251">
                                            <p:bg/>
                                          </p:spTgt>
                                        </p:tgtEl>
                                        <p:attrNameLst>
                                          <p:attrName>ppt_w</p:attrName>
                                        </p:attrNameLst>
                                      </p:cBhvr>
                                      <p:tavLst>
                                        <p:tav tm="0">
                                          <p:val>
                                            <p:strVal val="#ppt_w+.3"/>
                                          </p:val>
                                        </p:tav>
                                        <p:tav tm="100000">
                                          <p:val>
                                            <p:strVal val="#ppt_w"/>
                                          </p:val>
                                        </p:tav>
                                      </p:tavLst>
                                    </p:anim>
                                    <p:anim calcmode="lin" valueType="num">
                                      <p:cBhvr>
                                        <p:cTn id="12" dur="2000" fill="hold"/>
                                        <p:tgtEl>
                                          <p:spTgt spid="53251">
                                            <p:bg/>
                                          </p:spTgt>
                                        </p:tgtEl>
                                        <p:attrNameLst>
                                          <p:attrName>ppt_h</p:attrName>
                                        </p:attrNameLst>
                                      </p:cBhvr>
                                      <p:tavLst>
                                        <p:tav tm="0">
                                          <p:val>
                                            <p:strVal val="#ppt_h"/>
                                          </p:val>
                                        </p:tav>
                                        <p:tav tm="100000">
                                          <p:val>
                                            <p:strVal val="#ppt_h"/>
                                          </p:val>
                                        </p:tav>
                                      </p:tavLst>
                                    </p:anim>
                                    <p:animEffect transition="in" filter="fade">
                                      <p:cBhvr>
                                        <p:cTn id="13" dur="2000"/>
                                        <p:tgtEl>
                                          <p:spTgt spid="53251">
                                            <p:bg/>
                                          </p:spTgt>
                                        </p:tgtEl>
                                      </p:cBhvr>
                                    </p:animEffect>
                                  </p:childTnLst>
                                </p:cTn>
                              </p:par>
                            </p:childTnLst>
                          </p:cTn>
                        </p:par>
                        <p:par>
                          <p:cTn id="14" fill="hold">
                            <p:stCondLst>
                              <p:cond delay="4000"/>
                            </p:stCondLst>
                            <p:childTnLst>
                              <p:par>
                                <p:cTn id="15" presetID="50" presetClass="entr" presetSubtype="0" decel="100000" fill="hold" grpId="0" nodeType="after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 calcmode="lin" valueType="num">
                                      <p:cBhvr>
                                        <p:cTn id="17" dur="2000" fill="hold"/>
                                        <p:tgtEl>
                                          <p:spTgt spid="53251">
                                            <p:txEl>
                                              <p:pRg st="1" end="1"/>
                                            </p:txEl>
                                          </p:spTgt>
                                        </p:tgtEl>
                                        <p:attrNameLst>
                                          <p:attrName>ppt_w</p:attrName>
                                        </p:attrNameLst>
                                      </p:cBhvr>
                                      <p:tavLst>
                                        <p:tav tm="0">
                                          <p:val>
                                            <p:strVal val="#ppt_w+.3"/>
                                          </p:val>
                                        </p:tav>
                                        <p:tav tm="100000">
                                          <p:val>
                                            <p:strVal val="#ppt_w"/>
                                          </p:val>
                                        </p:tav>
                                      </p:tavLst>
                                    </p:anim>
                                    <p:anim calcmode="lin" valueType="num">
                                      <p:cBhvr>
                                        <p:cTn id="18" dur="2000" fill="hold"/>
                                        <p:tgtEl>
                                          <p:spTgt spid="53251">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53251">
                                            <p:txEl>
                                              <p:pRg st="1" end="1"/>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000" fill="hold"/>
                                        <p:tgtEl>
                                          <p:spTgt spid="10"/>
                                        </p:tgtEl>
                                        <p:attrNameLst>
                                          <p:attrName>ppt_w</p:attrName>
                                        </p:attrNameLst>
                                      </p:cBhvr>
                                      <p:tavLst>
                                        <p:tav tm="0">
                                          <p:val>
                                            <p:strVal val="#ppt_w+.3"/>
                                          </p:val>
                                        </p:tav>
                                        <p:tav tm="100000">
                                          <p:val>
                                            <p:strVal val="#ppt_w"/>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animEffect transition="in" filter="fade">
                                      <p:cBhvr>
                                        <p:cTn id="24" dur="2000"/>
                                        <p:tgtEl>
                                          <p:spTgt spid="10"/>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strVal val="#ppt_w+.3"/>
                                          </p:val>
                                        </p:tav>
                                        <p:tav tm="100000">
                                          <p:val>
                                            <p:strVal val="#ppt_w"/>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animEffect transition="in" filter="fade">
                                      <p:cBhvr>
                                        <p:cTn id="29" dur="2000"/>
                                        <p:tgtEl>
                                          <p:spTgt spid="9"/>
                                        </p:tgtEl>
                                      </p:cBhvr>
                                    </p:animEffect>
                                  </p:childTnLst>
                                </p:cTn>
                              </p:par>
                            </p:childTnLst>
                          </p:cTn>
                        </p:par>
                        <p:par>
                          <p:cTn id="30" fill="hold">
                            <p:stCondLst>
                              <p:cond delay="6000"/>
                            </p:stCondLst>
                            <p:childTnLst>
                              <p:par>
                                <p:cTn id="31" presetID="37" presetClass="entr" presetSubtype="0" fill="hold" nodeType="afterEffect">
                                  <p:stCondLst>
                                    <p:cond delay="0"/>
                                  </p:stCondLst>
                                  <p:childTnLst>
                                    <p:set>
                                      <p:cBhvr>
                                        <p:cTn id="32" dur="1" fill="hold">
                                          <p:stCondLst>
                                            <p:cond delay="0"/>
                                          </p:stCondLst>
                                        </p:cTn>
                                        <p:tgtEl>
                                          <p:spTgt spid="53258"/>
                                        </p:tgtEl>
                                        <p:attrNameLst>
                                          <p:attrName>style.visibility</p:attrName>
                                        </p:attrNameLst>
                                      </p:cBhvr>
                                      <p:to>
                                        <p:strVal val="visible"/>
                                      </p:to>
                                    </p:set>
                                    <p:animEffect transition="in" filter="fade">
                                      <p:cBhvr>
                                        <p:cTn id="33" dur="2000"/>
                                        <p:tgtEl>
                                          <p:spTgt spid="53258"/>
                                        </p:tgtEl>
                                      </p:cBhvr>
                                    </p:animEffect>
                                    <p:anim calcmode="lin" valueType="num">
                                      <p:cBhvr>
                                        <p:cTn id="34" dur="2000" fill="hold"/>
                                        <p:tgtEl>
                                          <p:spTgt spid="53258"/>
                                        </p:tgtEl>
                                        <p:attrNameLst>
                                          <p:attrName>ppt_x</p:attrName>
                                        </p:attrNameLst>
                                      </p:cBhvr>
                                      <p:tavLst>
                                        <p:tav tm="0">
                                          <p:val>
                                            <p:strVal val="#ppt_x"/>
                                          </p:val>
                                        </p:tav>
                                        <p:tav tm="100000">
                                          <p:val>
                                            <p:strVal val="#ppt_x"/>
                                          </p:val>
                                        </p:tav>
                                      </p:tavLst>
                                    </p:anim>
                                    <p:anim calcmode="lin" valueType="num">
                                      <p:cBhvr>
                                        <p:cTn id="35" dur="1800" decel="100000" fill="hold"/>
                                        <p:tgtEl>
                                          <p:spTgt spid="53258"/>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53258"/>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anim calcmode="lin" valueType="num">
                                      <p:cBhvr>
                                        <p:cTn id="40" dur="2000" fill="hold"/>
                                        <p:tgtEl>
                                          <p:spTgt spid="13"/>
                                        </p:tgtEl>
                                        <p:attrNameLst>
                                          <p:attrName>ppt_x</p:attrName>
                                        </p:attrNameLst>
                                      </p:cBhvr>
                                      <p:tavLst>
                                        <p:tav tm="0">
                                          <p:val>
                                            <p:strVal val="#ppt_x"/>
                                          </p:val>
                                        </p:tav>
                                        <p:tav tm="100000">
                                          <p:val>
                                            <p:strVal val="#ppt_x"/>
                                          </p:val>
                                        </p:tav>
                                      </p:tavLst>
                                    </p:anim>
                                    <p:anim calcmode="lin" valueType="num">
                                      <p:cBhvr>
                                        <p:cTn id="41" dur="1800" decel="100000" fill="hold"/>
                                        <p:tgtEl>
                                          <p:spTgt spid="13"/>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anim calcmode="lin" valueType="num">
                                      <p:cBhvr>
                                        <p:cTn id="46" dur="2000" fill="hold"/>
                                        <p:tgtEl>
                                          <p:spTgt spid="14"/>
                                        </p:tgtEl>
                                        <p:attrNameLst>
                                          <p:attrName>ppt_x</p:attrName>
                                        </p:attrNameLst>
                                      </p:cBhvr>
                                      <p:tavLst>
                                        <p:tav tm="0">
                                          <p:val>
                                            <p:strVal val="#ppt_x"/>
                                          </p:val>
                                        </p:tav>
                                        <p:tav tm="100000">
                                          <p:val>
                                            <p:strVal val="#ppt_x"/>
                                          </p:val>
                                        </p:tav>
                                      </p:tavLst>
                                    </p:anim>
                                    <p:anim calcmode="lin" valueType="num">
                                      <p:cBhvr>
                                        <p:cTn id="47" dur="1800" decel="100000" fill="hold"/>
                                        <p:tgtEl>
                                          <p:spTgt spid="14"/>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nimBg="1"/>
      <p:bldP spid="12" grpId="0"/>
      <p:bldP spid="9"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8" name="Заголовок 7"/>
          <p:cNvSpPr>
            <a:spLocks noGrp="1"/>
          </p:cNvSpPr>
          <p:nvPr>
            <p:ph type="title"/>
          </p:nvPr>
        </p:nvSpPr>
        <p:spPr>
          <a:xfrm>
            <a:off x="1908175" y="115888"/>
            <a:ext cx="5616575" cy="646112"/>
          </a:xfrm>
        </p:spPr>
        <p:txBody>
          <a:bodyPr>
            <a:spAutoFit/>
          </a:bodyPr>
          <a:lstStyle/>
          <a:p>
            <a:pPr>
              <a:defRPr/>
            </a:pPr>
            <a:r>
              <a:rPr lang="ru-RU" sz="3600" dirty="0" smtClean="0">
                <a:solidFill>
                  <a:schemeClr val="tx2">
                    <a:lumMod val="20000"/>
                    <a:lumOff val="80000"/>
                  </a:schemeClr>
                </a:solidFill>
              </a:rPr>
              <a:t>Лыжный спорт:</a:t>
            </a:r>
            <a:endParaRPr lang="ru-RU" sz="3600" dirty="0"/>
          </a:p>
        </p:txBody>
      </p:sp>
      <p:pic>
        <p:nvPicPr>
          <p:cNvPr id="9" name="Picture 3" descr="http://img1.liveinternet.ru/images/foto/922351/f_1188720.jpg">
            <a:hlinkClick r:id="rId4"/>
          </p:cNvPr>
          <p:cNvPicPr>
            <a:picLocks noChangeAspect="1" noChangeArrowheads="1"/>
          </p:cNvPicPr>
          <p:nvPr/>
        </p:nvPicPr>
        <p:blipFill>
          <a:blip r:embed="rId5" cstate="email"/>
          <a:srcRect/>
          <a:stretch>
            <a:fillRect/>
          </a:stretch>
        </p:blipFill>
        <p:spPr bwMode="auto">
          <a:xfrm>
            <a:off x="467544" y="1916832"/>
            <a:ext cx="4032448" cy="34697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4276" name="Текст 2"/>
          <p:cNvSpPr>
            <a:spLocks noGrp="1"/>
          </p:cNvSpPr>
          <p:nvPr>
            <p:ph type="body" idx="1"/>
          </p:nvPr>
        </p:nvSpPr>
        <p:spPr>
          <a:xfrm>
            <a:off x="684213" y="928670"/>
            <a:ext cx="3214687" cy="571504"/>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lgn="ctr"/>
            <a:r>
              <a:rPr lang="ru-RU" u="sng" dirty="0" smtClean="0">
                <a:solidFill>
                  <a:schemeClr val="bg1"/>
                </a:solidFill>
                <a:hlinkClick r:id="rId6"/>
              </a:rPr>
              <a:t>Сноубординг</a:t>
            </a:r>
            <a:endParaRPr lang="ru-RU" u="sng" dirty="0" smtClean="0">
              <a:solidFill>
                <a:schemeClr val="bg1"/>
              </a:solidFill>
            </a:endParaRPr>
          </a:p>
        </p:txBody>
      </p:sp>
      <p:sp>
        <p:nvSpPr>
          <p:cNvPr id="7" name="Прямоугольник 6"/>
          <p:cNvSpPr>
            <a:spLocks noChangeArrowheads="1"/>
          </p:cNvSpPr>
          <p:nvPr/>
        </p:nvSpPr>
        <p:spPr bwMode="auto">
          <a:xfrm>
            <a:off x="4859338" y="1989138"/>
            <a:ext cx="3852862" cy="2832100"/>
          </a:xfrm>
          <a:prstGeom prst="rect">
            <a:avLst/>
          </a:prstGeom>
          <a:noFill/>
          <a:ln w="9525">
            <a:noFill/>
            <a:miter lim="800000"/>
            <a:headEnd/>
            <a:tailEnd/>
          </a:ln>
        </p:spPr>
        <p:txBody>
          <a:bodyPr>
            <a:spAutoFit/>
          </a:bodyPr>
          <a:lstStyle/>
          <a:p>
            <a:pPr algn="ctr">
              <a:buFont typeface="Arial" charset="0"/>
              <a:buNone/>
            </a:pPr>
            <a:r>
              <a:rPr lang="ru-RU" sz="1600">
                <a:solidFill>
                  <a:schemeClr val="bg1"/>
                </a:solidFill>
              </a:rPr>
              <a:t> - </a:t>
            </a:r>
            <a:r>
              <a:rPr lang="ru-RU">
                <a:solidFill>
                  <a:schemeClr val="bg1"/>
                </a:solidFill>
                <a:latin typeface="Times New Roman" pitchFamily="18" charset="0"/>
                <a:cs typeface="Times New Roman" pitchFamily="18" charset="0"/>
              </a:rPr>
              <a:t>вид горнолыжного спорта,  спуск с гор на специальной доске, а также  выполнение акробатических элементов на специальной полуовальной трассе-полутрубе. </a:t>
            </a:r>
            <a:br>
              <a:rPr lang="ru-RU">
                <a:solidFill>
                  <a:schemeClr val="bg1"/>
                </a:solidFill>
                <a:latin typeface="Times New Roman" pitchFamily="18" charset="0"/>
                <a:cs typeface="Times New Roman" pitchFamily="18" charset="0"/>
              </a:rPr>
            </a:br>
            <a:r>
              <a:rPr lang="ru-RU">
                <a:solidFill>
                  <a:schemeClr val="bg1"/>
                </a:solidFill>
                <a:latin typeface="Times New Roman" pitchFamily="18" charset="0"/>
                <a:cs typeface="Times New Roman" pitchFamily="18" charset="0"/>
              </a:rPr>
              <a:t>Входит в программу зимних Олимпийских игр с 1998 г. </a:t>
            </a:r>
            <a:r>
              <a:rPr lang="ru-RU" sz="1600">
                <a:solidFill>
                  <a:schemeClr val="bg1"/>
                </a:solidFill>
                <a:latin typeface="Times New Roman" pitchFamily="18" charset="0"/>
                <a:cs typeface="Times New Roman" pitchFamily="18" charset="0"/>
              </a:rPr>
              <a:t/>
            </a:r>
            <a:br>
              <a:rPr lang="ru-RU" sz="1600">
                <a:solidFill>
                  <a:schemeClr val="bg1"/>
                </a:solidFill>
                <a:latin typeface="Times New Roman" pitchFamily="18" charset="0"/>
                <a:cs typeface="Times New Roman" pitchFamily="18" charset="0"/>
              </a:rPr>
            </a:br>
            <a:endParaRPr lang="ru-RU" sz="1600">
              <a:solidFill>
                <a:schemeClr val="bg1"/>
              </a:solidFill>
              <a:latin typeface="Times New Roman" pitchFamily="18" charset="0"/>
              <a:cs typeface="Times New Roman" pitchFamily="18" charset="0"/>
            </a:endParaRPr>
          </a:p>
          <a:p>
            <a:pPr>
              <a:buFont typeface="Arial" charset="0"/>
              <a:buNone/>
            </a:pPr>
            <a:r>
              <a:rPr lang="ru-RU">
                <a:solidFill>
                  <a:schemeClr val="bg1"/>
                </a:solidFill>
                <a:latin typeface="Times New Roman" pitchFamily="18" charset="0"/>
                <a:cs typeface="Times New Roman" pitchFamily="18" charset="0"/>
              </a:rPr>
              <a:t/>
            </a:r>
            <a:br>
              <a:rPr lang="ru-RU">
                <a:solidFill>
                  <a:schemeClr val="bg1"/>
                </a:solidFill>
                <a:latin typeface="Times New Roman" pitchFamily="18" charset="0"/>
                <a:cs typeface="Times New Roman" pitchFamily="18" charset="0"/>
              </a:rPr>
            </a:b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54276">
                                            <p:bg/>
                                          </p:spTgt>
                                        </p:tgtEl>
                                        <p:attrNameLst>
                                          <p:attrName>style.visibility</p:attrName>
                                        </p:attrNameLst>
                                      </p:cBhvr>
                                      <p:to>
                                        <p:strVal val="visible"/>
                                      </p:to>
                                    </p:set>
                                    <p:animEffect transition="in" filter="wheel(4)">
                                      <p:cBhvr>
                                        <p:cTn id="11" dur="2000"/>
                                        <p:tgtEl>
                                          <p:spTgt spid="54276">
                                            <p:bg/>
                                          </p:spTgt>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54276">
                                            <p:txEl>
                                              <p:pRg st="0" end="0"/>
                                            </p:txEl>
                                          </p:spTgt>
                                        </p:tgtEl>
                                        <p:attrNameLst>
                                          <p:attrName>style.visibility</p:attrName>
                                        </p:attrNameLst>
                                      </p:cBhvr>
                                      <p:to>
                                        <p:strVal val="visible"/>
                                      </p:to>
                                    </p:set>
                                    <p:animEffect transition="in" filter="wheel(4)">
                                      <p:cBhvr>
                                        <p:cTn id="15" dur="2000"/>
                                        <p:tgtEl>
                                          <p:spTgt spid="54276">
                                            <p:txEl>
                                              <p:pRg st="0" end="0"/>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2000"/>
                                        <p:tgtEl>
                                          <p:spTgt spid="9"/>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4276" grpId="0" uiExpand="1" build="p"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4786314" y="285752"/>
            <a:ext cx="3929090" cy="1000108"/>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defRPr/>
            </a:pPr>
            <a:r>
              <a:rPr lang="ru-RU" sz="3600" b="1" u="sng" dirty="0" smtClean="0">
                <a:solidFill>
                  <a:schemeClr val="tx2">
                    <a:lumMod val="20000"/>
                    <a:lumOff val="80000"/>
                  </a:schemeClr>
                </a:solidFill>
                <a:hlinkClick r:id="rId4"/>
              </a:rPr>
              <a:t>Санный спорт</a:t>
            </a:r>
            <a:r>
              <a:rPr lang="ru-RU" sz="3600" dirty="0" smtClean="0">
                <a:solidFill>
                  <a:schemeClr val="tx2">
                    <a:lumMod val="20000"/>
                    <a:lumOff val="80000"/>
                  </a:schemeClr>
                </a:solidFill>
              </a:rPr>
              <a:t/>
            </a:r>
            <a:br>
              <a:rPr lang="ru-RU" sz="3600" dirty="0" smtClean="0">
                <a:solidFill>
                  <a:schemeClr val="tx2">
                    <a:lumMod val="20000"/>
                    <a:lumOff val="80000"/>
                  </a:schemeClr>
                </a:solidFill>
              </a:rPr>
            </a:br>
            <a:endParaRPr lang="ru-RU" sz="3600" dirty="0">
              <a:solidFill>
                <a:schemeClr val="tx2">
                  <a:lumMod val="20000"/>
                  <a:lumOff val="80000"/>
                </a:schemeClr>
              </a:solidFill>
            </a:endParaRPr>
          </a:p>
        </p:txBody>
      </p:sp>
      <p:sp>
        <p:nvSpPr>
          <p:cNvPr id="55299" name="Содержимое 5"/>
          <p:cNvSpPr>
            <a:spLocks noGrp="1"/>
          </p:cNvSpPr>
          <p:nvPr>
            <p:ph sz="quarter" idx="4"/>
          </p:nvPr>
        </p:nvSpPr>
        <p:spPr>
          <a:xfrm>
            <a:off x="4357688" y="1143000"/>
            <a:ext cx="4398962" cy="2857500"/>
          </a:xfrm>
        </p:spPr>
        <p:txBody>
          <a:bodyPr/>
          <a:lstStyle/>
          <a:p>
            <a:pPr>
              <a:buFont typeface="Arial" charset="0"/>
              <a:buNone/>
            </a:pPr>
            <a:r>
              <a:rPr lang="ru-RU" sz="1800" smtClean="0">
                <a:solidFill>
                  <a:schemeClr val="bg1"/>
                </a:solidFill>
                <a:latin typeface="Times New Roman" pitchFamily="18" charset="0"/>
                <a:cs typeface="Times New Roman" pitchFamily="18" charset="0"/>
              </a:rPr>
              <a:t>     - скоростной спуск на спортивных санях по специально изготовленным трассам длиной 800 – 1200 м. В программе ЗОИ с 1964 г. Современная программа включает соревнования на одноместных (мужчины и женщины) и двухместных (мужчины) санях. Победитель определяется по сумме времени всех заездов. </a:t>
            </a:r>
          </a:p>
          <a:p>
            <a:endParaRPr lang="ru-RU" sz="1600" smtClean="0">
              <a:solidFill>
                <a:schemeClr val="bg1"/>
              </a:solidFill>
            </a:endParaRPr>
          </a:p>
        </p:txBody>
      </p:sp>
      <p:pic>
        <p:nvPicPr>
          <p:cNvPr id="62466" name="Picture 2" descr="http://ugc.a42.ru/321546/albums_photos/61072_big.jpg"/>
          <p:cNvPicPr>
            <a:picLocks noChangeAspect="1" noChangeArrowheads="1"/>
          </p:cNvPicPr>
          <p:nvPr/>
        </p:nvPicPr>
        <p:blipFill>
          <a:blip r:embed="rId5" cstate="email"/>
          <a:srcRect/>
          <a:stretch>
            <a:fillRect/>
          </a:stretch>
        </p:blipFill>
        <p:spPr bwMode="auto">
          <a:xfrm>
            <a:off x="428596" y="857232"/>
            <a:ext cx="3857652" cy="3429024"/>
          </a:xfrm>
          <a:prstGeom prst="ellipse">
            <a:avLst/>
          </a:prstGeom>
          <a:ln w="190500" cap="rnd">
            <a:solidFill>
              <a:schemeClr val="accent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5301" name="Picture 3" descr="C:\Users\Эвгений\Desktop\Олимпиада\олимпийские игры\83eb8cd2a749e167c0be30cc218[1].jpg"/>
          <p:cNvPicPr>
            <a:picLocks noChangeAspect="1" noChangeArrowheads="1"/>
          </p:cNvPicPr>
          <p:nvPr/>
        </p:nvPicPr>
        <p:blipFill>
          <a:blip r:embed="rId6" cstate="email"/>
          <a:srcRect/>
          <a:stretch>
            <a:fillRect/>
          </a:stretch>
        </p:blipFill>
        <p:spPr bwMode="auto">
          <a:xfrm>
            <a:off x="357188" y="4006850"/>
            <a:ext cx="2071687" cy="2851150"/>
          </a:xfrm>
          <a:prstGeom prst="rect">
            <a:avLst/>
          </a:prstGeom>
          <a:noFill/>
          <a:ln w="9525">
            <a:noFill/>
            <a:miter lim="800000"/>
            <a:headEnd/>
            <a:tailEnd/>
          </a:ln>
        </p:spPr>
      </p:pic>
      <p:sp>
        <p:nvSpPr>
          <p:cNvPr id="10" name="Скругленный прямоугольник 9"/>
          <p:cNvSpPr/>
          <p:nvPr/>
        </p:nvSpPr>
        <p:spPr>
          <a:xfrm>
            <a:off x="4572000" y="4154416"/>
            <a:ext cx="4429125" cy="27146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ru-RU" sz="1600" dirty="0"/>
              <a:t>Диск является сборником статей о спортсменах, которые внесли весомый вклад в развитие мирового спорта. Что это за люди, которые одержимы победой? Какой жизнью они живут? Так ли уж легок их хлеб, как может показаться рядовым болельщикам? На эти вопросы мы попытались найти ответ при подготовке этой электронной книги. </a:t>
            </a:r>
            <a:br>
              <a:rPr lang="ru-RU" sz="1600" dirty="0"/>
            </a:br>
            <a:r>
              <a:rPr lang="ru-RU" sz="1600" dirty="0"/>
              <a:t> </a:t>
            </a:r>
          </a:p>
        </p:txBody>
      </p:sp>
      <p:sp>
        <p:nvSpPr>
          <p:cNvPr id="8" name="Прямоугольник 7"/>
          <p:cNvSpPr/>
          <p:nvPr/>
        </p:nvSpPr>
        <p:spPr>
          <a:xfrm>
            <a:off x="2489773" y="4581525"/>
            <a:ext cx="2016125" cy="1754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200" dirty="0"/>
              <a:t>Великое наследие [электронные ресурсы] . – М. : Равновесие. – Т. 14 : Лучшие спортсмены мира. – 2005. – 1 электрон. опт. диск (</a:t>
            </a:r>
            <a:r>
              <a:rPr lang="en-US" sz="1200" dirty="0"/>
              <a:t>CD </a:t>
            </a:r>
            <a:r>
              <a:rPr lang="ru-RU" sz="1200" dirty="0"/>
              <a:t>- </a:t>
            </a:r>
            <a:r>
              <a:rPr lang="en-US" sz="1200" dirty="0"/>
              <a:t>ROM</a:t>
            </a:r>
            <a:r>
              <a:rPr lang="ru-RU" sz="1200" dirty="0"/>
              <a:t>). : </a:t>
            </a:r>
            <a:r>
              <a:rPr lang="ru-RU" sz="1200" dirty="0" err="1"/>
              <a:t>цв</a:t>
            </a:r>
            <a:r>
              <a:rPr lang="ru-RU" sz="1200" dirty="0"/>
              <a:t>.</a:t>
            </a:r>
          </a:p>
          <a:p>
            <a:pPr>
              <a:defRPr/>
            </a:pPr>
            <a:r>
              <a:rPr lang="ru-RU" sz="1200" dirty="0"/>
              <a:t>Спортсмены – биографии.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 calcmode="lin" valueType="num">
                                      <p:cBhvr>
                                        <p:cTn id="11" dur="2000" fill="hold"/>
                                        <p:tgtEl>
                                          <p:spTgt spid="62466"/>
                                        </p:tgtEl>
                                        <p:attrNameLst>
                                          <p:attrName>ppt_w</p:attrName>
                                        </p:attrNameLst>
                                      </p:cBhvr>
                                      <p:tavLst>
                                        <p:tav tm="0">
                                          <p:val>
                                            <p:strVal val="#ppt_w+.3"/>
                                          </p:val>
                                        </p:tav>
                                        <p:tav tm="100000">
                                          <p:val>
                                            <p:strVal val="#ppt_w"/>
                                          </p:val>
                                        </p:tav>
                                      </p:tavLst>
                                    </p:anim>
                                    <p:anim calcmode="lin" valueType="num">
                                      <p:cBhvr>
                                        <p:cTn id="12" dur="2000" fill="hold"/>
                                        <p:tgtEl>
                                          <p:spTgt spid="62466"/>
                                        </p:tgtEl>
                                        <p:attrNameLst>
                                          <p:attrName>ppt_h</p:attrName>
                                        </p:attrNameLst>
                                      </p:cBhvr>
                                      <p:tavLst>
                                        <p:tav tm="0">
                                          <p:val>
                                            <p:strVal val="#ppt_h"/>
                                          </p:val>
                                        </p:tav>
                                        <p:tav tm="100000">
                                          <p:val>
                                            <p:strVal val="#ppt_h"/>
                                          </p:val>
                                        </p:tav>
                                      </p:tavLst>
                                    </p:anim>
                                    <p:animEffect transition="in" filter="fade">
                                      <p:cBhvr>
                                        <p:cTn id="13" dur="2000"/>
                                        <p:tgtEl>
                                          <p:spTgt spid="62466"/>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55299">
                                            <p:txEl>
                                              <p:pRg st="0" end="0"/>
                                            </p:txEl>
                                          </p:spTgt>
                                        </p:tgtEl>
                                        <p:attrNameLst>
                                          <p:attrName>style.visibility</p:attrName>
                                        </p:attrNameLst>
                                      </p:cBhvr>
                                      <p:to>
                                        <p:strVal val="visible"/>
                                      </p:to>
                                    </p:set>
                                    <p:anim calcmode="lin" valueType="num">
                                      <p:cBhvr>
                                        <p:cTn id="16" dur="2000" fill="hold"/>
                                        <p:tgtEl>
                                          <p:spTgt spid="55299">
                                            <p:txEl>
                                              <p:pRg st="0" end="0"/>
                                            </p:txEl>
                                          </p:spTgt>
                                        </p:tgtEl>
                                        <p:attrNameLst>
                                          <p:attrName>ppt_w</p:attrName>
                                        </p:attrNameLst>
                                      </p:cBhvr>
                                      <p:tavLst>
                                        <p:tav tm="0">
                                          <p:val>
                                            <p:strVal val="#ppt_w+.3"/>
                                          </p:val>
                                        </p:tav>
                                        <p:tav tm="100000">
                                          <p:val>
                                            <p:strVal val="#ppt_w"/>
                                          </p:val>
                                        </p:tav>
                                      </p:tavLst>
                                    </p:anim>
                                    <p:anim calcmode="lin" valueType="num">
                                      <p:cBhvr>
                                        <p:cTn id="17" dur="2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55299">
                                            <p:txEl>
                                              <p:pRg st="0" end="0"/>
                                            </p:txEl>
                                          </p:spTgt>
                                        </p:tgtEl>
                                      </p:cBhvr>
                                    </p:animEffect>
                                  </p:childTnLst>
                                </p:cTn>
                              </p:par>
                            </p:childTnLst>
                          </p:cTn>
                        </p:par>
                        <p:par>
                          <p:cTn id="19" fill="hold">
                            <p:stCondLst>
                              <p:cond delay="4000"/>
                            </p:stCondLst>
                            <p:childTnLst>
                              <p:par>
                                <p:cTn id="20" presetID="37" presetClass="entr" presetSubtype="0" fill="hold" nodeType="afterEffect">
                                  <p:stCondLst>
                                    <p:cond delay="0"/>
                                  </p:stCondLst>
                                  <p:childTnLst>
                                    <p:set>
                                      <p:cBhvr>
                                        <p:cTn id="21" dur="1" fill="hold">
                                          <p:stCondLst>
                                            <p:cond delay="0"/>
                                          </p:stCondLst>
                                        </p:cTn>
                                        <p:tgtEl>
                                          <p:spTgt spid="55301"/>
                                        </p:tgtEl>
                                        <p:attrNameLst>
                                          <p:attrName>style.visibility</p:attrName>
                                        </p:attrNameLst>
                                      </p:cBhvr>
                                      <p:to>
                                        <p:strVal val="visible"/>
                                      </p:to>
                                    </p:set>
                                    <p:animEffect transition="in" filter="fade">
                                      <p:cBhvr>
                                        <p:cTn id="22" dur="2000"/>
                                        <p:tgtEl>
                                          <p:spTgt spid="55301"/>
                                        </p:tgtEl>
                                      </p:cBhvr>
                                    </p:animEffect>
                                    <p:anim calcmode="lin" valueType="num">
                                      <p:cBhvr>
                                        <p:cTn id="23" dur="2000" fill="hold"/>
                                        <p:tgtEl>
                                          <p:spTgt spid="55301"/>
                                        </p:tgtEl>
                                        <p:attrNameLst>
                                          <p:attrName>ppt_x</p:attrName>
                                        </p:attrNameLst>
                                      </p:cBhvr>
                                      <p:tavLst>
                                        <p:tav tm="0">
                                          <p:val>
                                            <p:strVal val="#ppt_x"/>
                                          </p:val>
                                        </p:tav>
                                        <p:tav tm="100000">
                                          <p:val>
                                            <p:strVal val="#ppt_x"/>
                                          </p:val>
                                        </p:tav>
                                      </p:tavLst>
                                    </p:anim>
                                    <p:anim calcmode="lin" valueType="num">
                                      <p:cBhvr>
                                        <p:cTn id="24" dur="1800" decel="100000" fill="hold"/>
                                        <p:tgtEl>
                                          <p:spTgt spid="55301"/>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55301"/>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1800" decel="100000" fill="hold"/>
                                        <p:tgtEl>
                                          <p:spTgt spid="8"/>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anim calcmode="lin" valueType="num">
                                      <p:cBhvr>
                                        <p:cTn id="35" dur="2000" fill="hold"/>
                                        <p:tgtEl>
                                          <p:spTgt spid="10"/>
                                        </p:tgtEl>
                                        <p:attrNameLst>
                                          <p:attrName>ppt_x</p:attrName>
                                        </p:attrNameLst>
                                      </p:cBhvr>
                                      <p:tavLst>
                                        <p:tav tm="0">
                                          <p:val>
                                            <p:strVal val="#ppt_x"/>
                                          </p:val>
                                        </p:tav>
                                        <p:tav tm="100000">
                                          <p:val>
                                            <p:strVal val="#ppt_x"/>
                                          </p:val>
                                        </p:tav>
                                      </p:tavLst>
                                    </p:anim>
                                    <p:anim calcmode="lin" valueType="num">
                                      <p:cBhvr>
                                        <p:cTn id="36" dur="1800" decel="100000" fill="hold"/>
                                        <p:tgtEl>
                                          <p:spTgt spid="10"/>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299" grpId="0" build="p"/>
      <p:bldP spid="10"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1_0">
            <a:hlinkClick r:id="rId2"/>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0"/>
            <a:ext cx="9144000" cy="6958013"/>
          </a:xfrm>
          <a:prstGeom prst="rect">
            <a:avLst/>
          </a:prstGeom>
          <a:noFill/>
          <a:ln w="9525">
            <a:noFill/>
            <a:miter lim="800000"/>
            <a:headEnd/>
            <a:tailEnd/>
          </a:ln>
        </p:spPr>
      </p:pic>
      <p:sp>
        <p:nvSpPr>
          <p:cNvPr id="2" name="Заголовок 1"/>
          <p:cNvSpPr>
            <a:spLocks noGrp="1"/>
          </p:cNvSpPr>
          <p:nvPr>
            <p:ph type="title"/>
          </p:nvPr>
        </p:nvSpPr>
        <p:spPr>
          <a:xfrm>
            <a:off x="1571604" y="142876"/>
            <a:ext cx="5214938" cy="71435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16200000" scaled="1"/>
          </a:gradFill>
        </p:spPr>
        <p:txBody>
          <a:bodyPr/>
          <a:lstStyle/>
          <a:p>
            <a:pPr>
              <a:defRPr/>
            </a:pPr>
            <a:r>
              <a:rPr lang="ru-RU" sz="3600" b="1" u="sng" dirty="0" smtClean="0">
                <a:solidFill>
                  <a:schemeClr val="tx2">
                    <a:lumMod val="20000"/>
                    <a:lumOff val="80000"/>
                  </a:schemeClr>
                </a:solidFill>
                <a:hlinkClick r:id="rId4"/>
              </a:rPr>
              <a:t>Хоккей на льду</a:t>
            </a:r>
            <a:r>
              <a:rPr lang="ru-RU" sz="3600" b="1" u="sng" dirty="0" smtClean="0">
                <a:solidFill>
                  <a:schemeClr val="tx2">
                    <a:lumMod val="20000"/>
                    <a:lumOff val="80000"/>
                  </a:schemeClr>
                </a:solidFill>
              </a:rPr>
              <a:t/>
            </a:r>
            <a:br>
              <a:rPr lang="ru-RU" sz="3600" b="1" u="sng" dirty="0" smtClean="0">
                <a:solidFill>
                  <a:schemeClr val="tx2">
                    <a:lumMod val="20000"/>
                    <a:lumOff val="80000"/>
                  </a:schemeClr>
                </a:solidFill>
              </a:rPr>
            </a:br>
            <a:endParaRPr lang="ru-RU" sz="3600" b="1" u="sng" dirty="0">
              <a:solidFill>
                <a:schemeClr val="tx2">
                  <a:lumMod val="20000"/>
                  <a:lumOff val="80000"/>
                </a:schemeClr>
              </a:solidFill>
            </a:endParaRPr>
          </a:p>
        </p:txBody>
      </p:sp>
      <p:sp>
        <p:nvSpPr>
          <p:cNvPr id="56323" name="Содержимое 5"/>
          <p:cNvSpPr>
            <a:spLocks noGrp="1"/>
          </p:cNvSpPr>
          <p:nvPr>
            <p:ph sz="quarter" idx="4"/>
          </p:nvPr>
        </p:nvSpPr>
        <p:spPr>
          <a:xfrm>
            <a:off x="4530725" y="500063"/>
            <a:ext cx="4613275" cy="3286125"/>
          </a:xfrm>
        </p:spPr>
        <p:txBody>
          <a:bodyPr/>
          <a:lstStyle/>
          <a:p>
            <a:pPr>
              <a:buFont typeface="Arial" charset="0"/>
              <a:buNone/>
            </a:pPr>
            <a:r>
              <a:rPr lang="ru-RU" sz="1600" smtClean="0">
                <a:solidFill>
                  <a:schemeClr val="bg1"/>
                </a:solidFill>
              </a:rPr>
              <a:t>       - </a:t>
            </a:r>
            <a:r>
              <a:rPr lang="ru-RU" sz="1800" smtClean="0">
                <a:solidFill>
                  <a:schemeClr val="bg1"/>
                </a:solidFill>
              </a:rPr>
              <a:t>спортивная игра, заключающаяся в противоборстве двух команд. Передавая шайбу клюшками, игроки стремятся забросить ее наибольшее количество раз в ворота соперника и не пропустить в свои. На площадке во время игры находятся по 6 спортсменов (5 полевых игроков и вратарь). Игра проходит 60 мин. С 1920 г. включен в программу ОИ, с 1924 – ЗОИ, с 1998 – соревнования среди мужчин и женщин. </a:t>
            </a:r>
          </a:p>
          <a:p>
            <a:endParaRPr lang="ru-RU" sz="1600" smtClean="0">
              <a:solidFill>
                <a:schemeClr val="bg1"/>
              </a:solidFill>
            </a:endParaRPr>
          </a:p>
        </p:txBody>
      </p:sp>
      <p:pic>
        <p:nvPicPr>
          <p:cNvPr id="63498" name="Picture 10" descr="http://www.tyalohockey.narod.ru/zastavka.jpg">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23528" y="692696"/>
            <a:ext cx="4430661" cy="3328983"/>
          </a:xfrm>
          <a:prstGeom prst="ellipse">
            <a:avLst/>
          </a:prstGeom>
          <a:solidFill>
            <a:schemeClr val="tx2">
              <a:lumMod val="40000"/>
              <a:lumOff val="60000"/>
            </a:schemeClr>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6325" name="Picture 11" descr="C:\Users\Эвгений\Desktop\Олимпиада\олимпийские игры\5[1].jpg"/>
          <p:cNvPicPr>
            <a:picLocks noChangeAspect="1" noChangeArrowheads="1"/>
          </p:cNvPicPr>
          <p:nvPr/>
        </p:nvPicPr>
        <p:blipFill>
          <a:blip r:embed="rId7" cstate="email"/>
          <a:srcRect/>
          <a:stretch>
            <a:fillRect/>
          </a:stretch>
        </p:blipFill>
        <p:spPr bwMode="auto">
          <a:xfrm>
            <a:off x="4572000" y="3789363"/>
            <a:ext cx="1571625" cy="2336800"/>
          </a:xfrm>
          <a:prstGeom prst="rect">
            <a:avLst/>
          </a:prstGeom>
          <a:noFill/>
          <a:ln w="9525">
            <a:noFill/>
            <a:miter lim="800000"/>
            <a:headEnd/>
            <a:tailEnd/>
          </a:ln>
        </p:spPr>
      </p:pic>
      <p:pic>
        <p:nvPicPr>
          <p:cNvPr id="56326" name="Picture 12" descr="C:\Users\Эвгений\Desktop\Олимпиада\олимпийские игры\17096[1].jpg"/>
          <p:cNvPicPr>
            <a:picLocks noChangeAspect="1" noChangeArrowheads="1"/>
          </p:cNvPicPr>
          <p:nvPr/>
        </p:nvPicPr>
        <p:blipFill>
          <a:blip r:embed="rId8" cstate="email"/>
          <a:srcRect/>
          <a:stretch>
            <a:fillRect/>
          </a:stretch>
        </p:blipFill>
        <p:spPr bwMode="auto">
          <a:xfrm>
            <a:off x="323850" y="3284538"/>
            <a:ext cx="1808163" cy="2425700"/>
          </a:xfrm>
          <a:prstGeom prst="rect">
            <a:avLst/>
          </a:prstGeom>
          <a:noFill/>
          <a:ln w="9525">
            <a:noFill/>
            <a:miter lim="800000"/>
            <a:headEnd/>
            <a:tailEnd/>
          </a:ln>
        </p:spPr>
      </p:pic>
      <p:pic>
        <p:nvPicPr>
          <p:cNvPr id="56327" name="Picture 13" descr="C:\Users\Эвгений\Desktop\Олимпиада\олимпийские игры\C[1].jpg"/>
          <p:cNvPicPr>
            <a:picLocks noChangeAspect="1" noChangeArrowheads="1"/>
          </p:cNvPicPr>
          <p:nvPr/>
        </p:nvPicPr>
        <p:blipFill>
          <a:blip r:embed="rId9" cstate="email"/>
          <a:srcRect/>
          <a:stretch>
            <a:fillRect/>
          </a:stretch>
        </p:blipFill>
        <p:spPr bwMode="auto">
          <a:xfrm>
            <a:off x="7159052" y="3688968"/>
            <a:ext cx="1428750" cy="2219325"/>
          </a:xfrm>
          <a:prstGeom prst="rect">
            <a:avLst/>
          </a:prstGeom>
          <a:noFill/>
          <a:ln w="9525">
            <a:noFill/>
            <a:miter lim="800000"/>
            <a:headEnd/>
            <a:tailEnd/>
          </a:ln>
        </p:spPr>
      </p:pic>
      <p:pic>
        <p:nvPicPr>
          <p:cNvPr id="56328" name="Picture 14" descr="C:\Users\Эвгений\Desktop\Олимпиада\олимпийские игры\e396b305a0a10b4eb00c588a914a7acd[1].jpg"/>
          <p:cNvPicPr>
            <a:picLocks noChangeAspect="1" noChangeArrowheads="1"/>
          </p:cNvPicPr>
          <p:nvPr/>
        </p:nvPicPr>
        <p:blipFill>
          <a:blip r:embed="rId10" cstate="email"/>
          <a:srcRect/>
          <a:stretch>
            <a:fillRect/>
          </a:stretch>
        </p:blipFill>
        <p:spPr bwMode="auto">
          <a:xfrm>
            <a:off x="2555875" y="3644900"/>
            <a:ext cx="1463675" cy="2312988"/>
          </a:xfrm>
          <a:prstGeom prst="rect">
            <a:avLst/>
          </a:prstGeom>
          <a:noFill/>
          <a:ln w="9525">
            <a:noFill/>
            <a:miter lim="800000"/>
            <a:headEnd/>
            <a:tailEnd/>
          </a:ln>
        </p:spPr>
      </p:pic>
      <p:sp>
        <p:nvSpPr>
          <p:cNvPr id="10" name="Скругленный прямоугольник 9"/>
          <p:cNvSpPr/>
          <p:nvPr/>
        </p:nvSpPr>
        <p:spPr>
          <a:xfrm>
            <a:off x="312833" y="5910358"/>
            <a:ext cx="1800225"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200" dirty="0"/>
              <a:t>Спасский, О.</a:t>
            </a:r>
          </a:p>
          <a:p>
            <a:pPr>
              <a:defRPr/>
            </a:pPr>
            <a:r>
              <a:rPr lang="ru-RU" sz="1200" dirty="0"/>
              <a:t>Самая увлекательная игра : очерки / О. Спасский.  - М. : Дет. лит., 1980. – 64с.</a:t>
            </a:r>
          </a:p>
        </p:txBody>
      </p:sp>
      <p:sp>
        <p:nvSpPr>
          <p:cNvPr id="11" name="Скругленный прямоугольник 10"/>
          <p:cNvSpPr/>
          <p:nvPr/>
        </p:nvSpPr>
        <p:spPr>
          <a:xfrm>
            <a:off x="2466498" y="5921375"/>
            <a:ext cx="1655762"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200" dirty="0"/>
              <a:t>Фетисов Вячеслав / </a:t>
            </a:r>
            <a:r>
              <a:rPr lang="ru-RU" sz="1200" dirty="0" err="1"/>
              <a:t>автор-сост</a:t>
            </a:r>
            <a:r>
              <a:rPr lang="ru-RU" sz="1200" dirty="0"/>
              <a:t>. Леонид </a:t>
            </a:r>
            <a:r>
              <a:rPr lang="ru-RU" sz="1200" dirty="0" err="1"/>
              <a:t>Рейзер</a:t>
            </a:r>
            <a:r>
              <a:rPr lang="ru-RU" sz="1200" dirty="0"/>
              <a:t>. – М. : Физкультура и спорт, 1989. – 48с. : ил.</a:t>
            </a:r>
          </a:p>
        </p:txBody>
      </p:sp>
      <p:sp>
        <p:nvSpPr>
          <p:cNvPr id="12" name="Скругленный прямоугольник 11"/>
          <p:cNvSpPr/>
          <p:nvPr/>
        </p:nvSpPr>
        <p:spPr>
          <a:xfrm>
            <a:off x="4427538" y="5805488"/>
            <a:ext cx="2016125" cy="10525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200" dirty="0"/>
              <a:t>Зимин, Евгений.</a:t>
            </a:r>
          </a:p>
          <a:p>
            <a:pPr>
              <a:defRPr/>
            </a:pPr>
            <a:r>
              <a:rPr lang="ru-RU" sz="1200" dirty="0"/>
              <a:t>Мастерство в твоих руках / Евгений Зимин. – М. : Физкультура и спорт, 1989. – 96с. : ил. – (Твой первый старт).</a:t>
            </a:r>
          </a:p>
        </p:txBody>
      </p:sp>
      <p:sp>
        <p:nvSpPr>
          <p:cNvPr id="13" name="Скругленный прямоугольник 12"/>
          <p:cNvSpPr/>
          <p:nvPr/>
        </p:nvSpPr>
        <p:spPr>
          <a:xfrm>
            <a:off x="6875463" y="5949950"/>
            <a:ext cx="2089150" cy="9080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ru-RU" sz="1200" dirty="0"/>
              <a:t>Хоккей для начинающих / авт. – сост. Г. </a:t>
            </a:r>
            <a:r>
              <a:rPr lang="ru-RU" sz="1200" dirty="0" err="1"/>
              <a:t>Михалкин</a:t>
            </a:r>
            <a:r>
              <a:rPr lang="ru-RU" sz="1200" dirty="0"/>
              <a:t>. – М. : </a:t>
            </a:r>
            <a:r>
              <a:rPr lang="ru-RU" sz="1200" dirty="0" err="1"/>
              <a:t>Астрель</a:t>
            </a:r>
            <a:r>
              <a:rPr lang="ru-RU" sz="1200" dirty="0"/>
              <a:t> : АСТ, 2005. – 141с.</a:t>
            </a:r>
          </a:p>
          <a:p>
            <a:pPr>
              <a:defRPr/>
            </a:pPr>
            <a:r>
              <a:rPr lang="ru-RU" sz="1200" dirty="0"/>
              <a:t>: ил. – (Спорт).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63498"/>
                                        </p:tgtEl>
                                        <p:attrNameLst>
                                          <p:attrName>style.visibility</p:attrName>
                                        </p:attrNameLst>
                                      </p:cBhvr>
                                      <p:to>
                                        <p:strVal val="visible"/>
                                      </p:to>
                                    </p:set>
                                    <p:animEffect transition="in" filter="diamond(out)">
                                      <p:cBhvr>
                                        <p:cTn id="11" dur="2000"/>
                                        <p:tgtEl>
                                          <p:spTgt spid="63498"/>
                                        </p:tgtEl>
                                      </p:cBhvr>
                                    </p:animEffect>
                                  </p:childTnLst>
                                </p:cTn>
                              </p:par>
                              <p:par>
                                <p:cTn id="12" presetID="8" presetClass="entr" presetSubtype="32" fill="hold" grpId="0" nodeType="with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diamond(out)">
                                      <p:cBhvr>
                                        <p:cTn id="14" dur="2000"/>
                                        <p:tgtEl>
                                          <p:spTgt spid="56323">
                                            <p:txEl>
                                              <p:pRg st="0" end="0"/>
                                            </p:txEl>
                                          </p:spTgt>
                                        </p:tgtEl>
                                      </p:cBhvr>
                                    </p:animEffect>
                                  </p:childTnLst>
                                </p:cTn>
                              </p:par>
                            </p:childTnLst>
                          </p:cTn>
                        </p:par>
                        <p:par>
                          <p:cTn id="15" fill="hold">
                            <p:stCondLst>
                              <p:cond delay="4000"/>
                            </p:stCondLst>
                            <p:childTnLst>
                              <p:par>
                                <p:cTn id="16" presetID="37" presetClass="entr" presetSubtype="0" fill="hold" nodeType="afterEffect">
                                  <p:stCondLst>
                                    <p:cond delay="0"/>
                                  </p:stCondLst>
                                  <p:childTnLst>
                                    <p:set>
                                      <p:cBhvr>
                                        <p:cTn id="17" dur="1" fill="hold">
                                          <p:stCondLst>
                                            <p:cond delay="0"/>
                                          </p:stCondLst>
                                        </p:cTn>
                                        <p:tgtEl>
                                          <p:spTgt spid="56326"/>
                                        </p:tgtEl>
                                        <p:attrNameLst>
                                          <p:attrName>style.visibility</p:attrName>
                                        </p:attrNameLst>
                                      </p:cBhvr>
                                      <p:to>
                                        <p:strVal val="visible"/>
                                      </p:to>
                                    </p:set>
                                    <p:animEffect transition="in" filter="fade">
                                      <p:cBhvr>
                                        <p:cTn id="18" dur="2000"/>
                                        <p:tgtEl>
                                          <p:spTgt spid="56326"/>
                                        </p:tgtEl>
                                      </p:cBhvr>
                                    </p:animEffect>
                                    <p:anim calcmode="lin" valueType="num">
                                      <p:cBhvr>
                                        <p:cTn id="19" dur="2000" fill="hold"/>
                                        <p:tgtEl>
                                          <p:spTgt spid="56326"/>
                                        </p:tgtEl>
                                        <p:attrNameLst>
                                          <p:attrName>ppt_x</p:attrName>
                                        </p:attrNameLst>
                                      </p:cBhvr>
                                      <p:tavLst>
                                        <p:tav tm="0">
                                          <p:val>
                                            <p:strVal val="#ppt_x"/>
                                          </p:val>
                                        </p:tav>
                                        <p:tav tm="100000">
                                          <p:val>
                                            <p:strVal val="#ppt_x"/>
                                          </p:val>
                                        </p:tav>
                                      </p:tavLst>
                                    </p:anim>
                                    <p:anim calcmode="lin" valueType="num">
                                      <p:cBhvr>
                                        <p:cTn id="20" dur="1800" decel="100000" fill="hold"/>
                                        <p:tgtEl>
                                          <p:spTgt spid="56326"/>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56326"/>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ppt_x</p:attrName>
                                        </p:attrNameLst>
                                      </p:cBhvr>
                                      <p:tavLst>
                                        <p:tav tm="0">
                                          <p:val>
                                            <p:strVal val="#ppt_x"/>
                                          </p:val>
                                        </p:tav>
                                        <p:tav tm="100000">
                                          <p:val>
                                            <p:strVal val="#ppt_x"/>
                                          </p:val>
                                        </p:tav>
                                      </p:tavLst>
                                    </p:anim>
                                    <p:anim calcmode="lin" valueType="num">
                                      <p:cBhvr>
                                        <p:cTn id="26" dur="1800" decel="100000" fill="hold"/>
                                        <p:tgtEl>
                                          <p:spTgt spid="10"/>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6328"/>
                                        </p:tgtEl>
                                        <p:attrNameLst>
                                          <p:attrName>style.visibility</p:attrName>
                                        </p:attrNameLst>
                                      </p:cBhvr>
                                      <p:to>
                                        <p:strVal val="visible"/>
                                      </p:to>
                                    </p:set>
                                    <p:animEffect transition="in" filter="fade">
                                      <p:cBhvr>
                                        <p:cTn id="30" dur="2000"/>
                                        <p:tgtEl>
                                          <p:spTgt spid="56328"/>
                                        </p:tgtEl>
                                      </p:cBhvr>
                                    </p:animEffect>
                                    <p:anim calcmode="lin" valueType="num">
                                      <p:cBhvr>
                                        <p:cTn id="31" dur="2000" fill="hold"/>
                                        <p:tgtEl>
                                          <p:spTgt spid="56328"/>
                                        </p:tgtEl>
                                        <p:attrNameLst>
                                          <p:attrName>ppt_x</p:attrName>
                                        </p:attrNameLst>
                                      </p:cBhvr>
                                      <p:tavLst>
                                        <p:tav tm="0">
                                          <p:val>
                                            <p:strVal val="#ppt_x"/>
                                          </p:val>
                                        </p:tav>
                                        <p:tav tm="100000">
                                          <p:val>
                                            <p:strVal val="#ppt_x"/>
                                          </p:val>
                                        </p:tav>
                                      </p:tavLst>
                                    </p:anim>
                                    <p:anim calcmode="lin" valueType="num">
                                      <p:cBhvr>
                                        <p:cTn id="32" dur="1800" decel="100000" fill="hold"/>
                                        <p:tgtEl>
                                          <p:spTgt spid="56328"/>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56328"/>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ppt_x</p:attrName>
                                        </p:attrNameLst>
                                      </p:cBhvr>
                                      <p:tavLst>
                                        <p:tav tm="0">
                                          <p:val>
                                            <p:strVal val="#ppt_x"/>
                                          </p:val>
                                        </p:tav>
                                        <p:tav tm="100000">
                                          <p:val>
                                            <p:strVal val="#ppt_x"/>
                                          </p:val>
                                        </p:tav>
                                      </p:tavLst>
                                    </p:anim>
                                    <p:anim calcmode="lin" valueType="num">
                                      <p:cBhvr>
                                        <p:cTn id="38" dur="1800" decel="100000" fill="hold"/>
                                        <p:tgtEl>
                                          <p:spTgt spid="11"/>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56325"/>
                                        </p:tgtEl>
                                        <p:attrNameLst>
                                          <p:attrName>style.visibility</p:attrName>
                                        </p:attrNameLst>
                                      </p:cBhvr>
                                      <p:to>
                                        <p:strVal val="visible"/>
                                      </p:to>
                                    </p:set>
                                    <p:animEffect transition="in" filter="fade">
                                      <p:cBhvr>
                                        <p:cTn id="42" dur="2000"/>
                                        <p:tgtEl>
                                          <p:spTgt spid="56325"/>
                                        </p:tgtEl>
                                      </p:cBhvr>
                                    </p:animEffect>
                                    <p:anim calcmode="lin" valueType="num">
                                      <p:cBhvr>
                                        <p:cTn id="43" dur="2000" fill="hold"/>
                                        <p:tgtEl>
                                          <p:spTgt spid="56325"/>
                                        </p:tgtEl>
                                        <p:attrNameLst>
                                          <p:attrName>ppt_x</p:attrName>
                                        </p:attrNameLst>
                                      </p:cBhvr>
                                      <p:tavLst>
                                        <p:tav tm="0">
                                          <p:val>
                                            <p:strVal val="#ppt_x"/>
                                          </p:val>
                                        </p:tav>
                                        <p:tav tm="100000">
                                          <p:val>
                                            <p:strVal val="#ppt_x"/>
                                          </p:val>
                                        </p:tav>
                                      </p:tavLst>
                                    </p:anim>
                                    <p:anim calcmode="lin" valueType="num">
                                      <p:cBhvr>
                                        <p:cTn id="44" dur="1800" decel="100000" fill="hold"/>
                                        <p:tgtEl>
                                          <p:spTgt spid="56325"/>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56325"/>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ppt_x</p:attrName>
                                        </p:attrNameLst>
                                      </p:cBhvr>
                                      <p:tavLst>
                                        <p:tav tm="0">
                                          <p:val>
                                            <p:strVal val="#ppt_x"/>
                                          </p:val>
                                        </p:tav>
                                        <p:tav tm="100000">
                                          <p:val>
                                            <p:strVal val="#ppt_x"/>
                                          </p:val>
                                        </p:tav>
                                      </p:tavLst>
                                    </p:anim>
                                    <p:anim calcmode="lin" valueType="num">
                                      <p:cBhvr>
                                        <p:cTn id="50" dur="1800" decel="100000" fill="hold"/>
                                        <p:tgtEl>
                                          <p:spTgt spid="12"/>
                                        </p:tgtEl>
                                        <p:attrNameLst>
                                          <p:attrName>ppt_y</p:attrName>
                                        </p:attrNameLst>
                                      </p:cBhvr>
                                      <p:tavLst>
                                        <p:tav tm="0">
                                          <p:val>
                                            <p:strVal val="#ppt_y+1"/>
                                          </p:val>
                                        </p:tav>
                                        <p:tav tm="100000">
                                          <p:val>
                                            <p:strVal val="#ppt_y-.03"/>
                                          </p:val>
                                        </p:tav>
                                      </p:tavLst>
                                    </p:anim>
                                    <p:anim calcmode="lin" valueType="num">
                                      <p:cBhvr>
                                        <p:cTn id="51"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56327"/>
                                        </p:tgtEl>
                                        <p:attrNameLst>
                                          <p:attrName>style.visibility</p:attrName>
                                        </p:attrNameLst>
                                      </p:cBhvr>
                                      <p:to>
                                        <p:strVal val="visible"/>
                                      </p:to>
                                    </p:set>
                                    <p:animEffect transition="in" filter="fade">
                                      <p:cBhvr>
                                        <p:cTn id="54" dur="2000"/>
                                        <p:tgtEl>
                                          <p:spTgt spid="56327"/>
                                        </p:tgtEl>
                                      </p:cBhvr>
                                    </p:animEffect>
                                    <p:anim calcmode="lin" valueType="num">
                                      <p:cBhvr>
                                        <p:cTn id="55" dur="2000" fill="hold"/>
                                        <p:tgtEl>
                                          <p:spTgt spid="56327"/>
                                        </p:tgtEl>
                                        <p:attrNameLst>
                                          <p:attrName>ppt_x</p:attrName>
                                        </p:attrNameLst>
                                      </p:cBhvr>
                                      <p:tavLst>
                                        <p:tav tm="0">
                                          <p:val>
                                            <p:strVal val="#ppt_x"/>
                                          </p:val>
                                        </p:tav>
                                        <p:tav tm="100000">
                                          <p:val>
                                            <p:strVal val="#ppt_x"/>
                                          </p:val>
                                        </p:tav>
                                      </p:tavLst>
                                    </p:anim>
                                    <p:anim calcmode="lin" valueType="num">
                                      <p:cBhvr>
                                        <p:cTn id="56" dur="1800" decel="100000" fill="hold"/>
                                        <p:tgtEl>
                                          <p:spTgt spid="56327"/>
                                        </p:tgtEl>
                                        <p:attrNameLst>
                                          <p:attrName>ppt_y</p:attrName>
                                        </p:attrNameLst>
                                      </p:cBhvr>
                                      <p:tavLst>
                                        <p:tav tm="0">
                                          <p:val>
                                            <p:strVal val="#ppt_y+1"/>
                                          </p:val>
                                        </p:tav>
                                        <p:tav tm="100000">
                                          <p:val>
                                            <p:strVal val="#ppt_y-.03"/>
                                          </p:val>
                                        </p:tav>
                                      </p:tavLst>
                                    </p:anim>
                                    <p:anim calcmode="lin" valueType="num">
                                      <p:cBhvr>
                                        <p:cTn id="57" dur="200" accel="100000" fill="hold">
                                          <p:stCondLst>
                                            <p:cond delay="1800"/>
                                          </p:stCondLst>
                                        </p:cTn>
                                        <p:tgtEl>
                                          <p:spTgt spid="56327"/>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anim calcmode="lin" valueType="num">
                                      <p:cBhvr>
                                        <p:cTn id="61" dur="2000" fill="hold"/>
                                        <p:tgtEl>
                                          <p:spTgt spid="13"/>
                                        </p:tgtEl>
                                        <p:attrNameLst>
                                          <p:attrName>ppt_x</p:attrName>
                                        </p:attrNameLst>
                                      </p:cBhvr>
                                      <p:tavLst>
                                        <p:tav tm="0">
                                          <p:val>
                                            <p:strVal val="#ppt_x"/>
                                          </p:val>
                                        </p:tav>
                                        <p:tav tm="100000">
                                          <p:val>
                                            <p:strVal val="#ppt_x"/>
                                          </p:val>
                                        </p:tav>
                                      </p:tavLst>
                                    </p:anim>
                                    <p:anim calcmode="lin" valueType="num">
                                      <p:cBhvr>
                                        <p:cTn id="62" dur="1800" decel="100000" fill="hold"/>
                                        <p:tgtEl>
                                          <p:spTgt spid="13"/>
                                        </p:tgtEl>
                                        <p:attrNameLst>
                                          <p:attrName>ppt_y</p:attrName>
                                        </p:attrNameLst>
                                      </p:cBhvr>
                                      <p:tavLst>
                                        <p:tav tm="0">
                                          <p:val>
                                            <p:strVal val="#ppt_y+1"/>
                                          </p:val>
                                        </p:tav>
                                        <p:tav tm="100000">
                                          <p:val>
                                            <p:strVal val="#ppt_y-.03"/>
                                          </p:val>
                                        </p:tav>
                                      </p:tavLst>
                                    </p:anim>
                                    <p:anim calcmode="lin" valueType="num">
                                      <p:cBhvr>
                                        <p:cTn id="63"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3" grpId="0" build="p"/>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Rectangle 10"/>
          <p:cNvSpPr>
            <a:spLocks noGrp="1"/>
          </p:cNvSpPr>
          <p:nvPr>
            <p:ph type="body" sz="half" idx="1"/>
          </p:nvPr>
        </p:nvSpPr>
        <p:spPr>
          <a:xfrm>
            <a:off x="1258888" y="260350"/>
            <a:ext cx="3751262" cy="3744913"/>
          </a:xfrm>
        </p:spPr>
        <p:txBody>
          <a:bodyPr/>
          <a:lstStyle/>
          <a:p>
            <a:pPr eaLnBrk="1" hangingPunct="1">
              <a:lnSpc>
                <a:spcPct val="80000"/>
              </a:lnSpc>
              <a:buFont typeface="Arial" charset="0"/>
              <a:buNone/>
            </a:pPr>
            <a:r>
              <a:rPr lang="ru-RU" sz="2000" dirty="0" smtClean="0">
                <a:solidFill>
                  <a:srgbClr val="953735"/>
                </a:solidFill>
                <a:latin typeface="Times New Roman" pitchFamily="18" charset="0"/>
                <a:cs typeface="Times New Roman" pitchFamily="18" charset="0"/>
              </a:rPr>
              <a:t>     По одной из версий, волей великого Геракла в честь побед бога  Зевса  возникли на земле Эллады </a:t>
            </a:r>
            <a:r>
              <a:rPr lang="ru-RU" altLang="zh-CN" sz="2000" dirty="0" smtClean="0">
                <a:solidFill>
                  <a:srgbClr val="953735"/>
                </a:solidFill>
                <a:latin typeface="Times New Roman" pitchFamily="18" charset="0"/>
                <a:cs typeface="Times New Roman" pitchFamily="18" charset="0"/>
                <a:hlinkClick r:id="rId3"/>
              </a:rPr>
              <a:t>Античные Олимпийские игры</a:t>
            </a:r>
            <a:r>
              <a:rPr lang="ru-RU" sz="2000" dirty="0" smtClean="0">
                <a:solidFill>
                  <a:srgbClr val="953735"/>
                </a:solidFill>
                <a:latin typeface="Times New Roman" pitchFamily="18" charset="0"/>
                <a:cs typeface="Times New Roman" pitchFamily="18" charset="0"/>
              </a:rPr>
              <a:t>. До самых окраин мира долетала крылатая слава олимпийских героев. Раз в четыре года смирялись распри, стихал звон мечей и греки внимали могучим атлетам, что на спортивных ристалищах совершали подвиги во славу бессмертных богов, живущих на светлом Олимпе. </a:t>
            </a:r>
          </a:p>
          <a:p>
            <a:pPr eaLnBrk="1" hangingPunct="1">
              <a:lnSpc>
                <a:spcPct val="80000"/>
              </a:lnSpc>
            </a:pPr>
            <a:endParaRPr lang="ru-RU" sz="2000" dirty="0" smtClean="0">
              <a:solidFill>
                <a:srgbClr val="953735"/>
              </a:solidFill>
            </a:endParaRPr>
          </a:p>
          <a:p>
            <a:pPr>
              <a:lnSpc>
                <a:spcPct val="80000"/>
              </a:lnSpc>
            </a:pPr>
            <a:endParaRPr lang="ru-RU" sz="2400" dirty="0" smtClean="0">
              <a:solidFill>
                <a:schemeClr val="accent2"/>
              </a:solidFill>
            </a:endParaRPr>
          </a:p>
        </p:txBody>
      </p:sp>
      <p:pic>
        <p:nvPicPr>
          <p:cNvPr id="20483" name="Picture 2"/>
          <p:cNvPicPr>
            <a:picLocks noGrp="1" noChangeAspect="1" noChangeArrowheads="1"/>
          </p:cNvPicPr>
          <p:nvPr>
            <p:ph sz="half" idx="2"/>
          </p:nvPr>
        </p:nvPicPr>
        <p:blipFill>
          <a:blip r:embed="rId4" cstate="email">
            <a:clrChange>
              <a:clrFrom>
                <a:srgbClr val="FFFFFF"/>
              </a:clrFrom>
              <a:clrTo>
                <a:srgbClr val="FFFFFF">
                  <a:alpha val="0"/>
                </a:srgbClr>
              </a:clrTo>
            </a:clrChange>
          </a:blip>
          <a:srcRect/>
          <a:stretch>
            <a:fillRect/>
          </a:stretch>
        </p:blipFill>
        <p:spPr>
          <a:xfrm>
            <a:off x="5292725" y="115888"/>
            <a:ext cx="3613150" cy="5616575"/>
          </a:xfrm>
        </p:spPr>
      </p:pic>
      <p:pic>
        <p:nvPicPr>
          <p:cNvPr id="20484" name="Picture 8" descr="F:\Олимпиада\Олимп выставка\Книги Др. Греция\0_7fa06_e71f5182_XL[1].jpg"/>
          <p:cNvPicPr>
            <a:picLocks noChangeAspect="1" noChangeArrowheads="1"/>
          </p:cNvPicPr>
          <p:nvPr/>
        </p:nvPicPr>
        <p:blipFill>
          <a:blip r:embed="rId5" cstate="email"/>
          <a:srcRect/>
          <a:stretch>
            <a:fillRect/>
          </a:stretch>
        </p:blipFill>
        <p:spPr bwMode="auto">
          <a:xfrm rot="-808219">
            <a:off x="1751013" y="4181475"/>
            <a:ext cx="1739900" cy="1944688"/>
          </a:xfrm>
          <a:prstGeom prst="rect">
            <a:avLst/>
          </a:prstGeom>
          <a:noFill/>
          <a:ln w="9525">
            <a:noFill/>
            <a:miter lim="800000"/>
            <a:headEnd/>
            <a:tailEnd/>
          </a:ln>
        </p:spPr>
      </p:pic>
      <p:sp>
        <p:nvSpPr>
          <p:cNvPr id="7" name="Скругленный прямоугольник 6"/>
          <p:cNvSpPr/>
          <p:nvPr/>
        </p:nvSpPr>
        <p:spPr>
          <a:xfrm>
            <a:off x="3643306" y="5445125"/>
            <a:ext cx="4824413" cy="1079500"/>
          </a:xfrm>
          <a:prstGeom prst="roundRect">
            <a:avLst/>
          </a:prstGeom>
          <a:solidFill>
            <a:schemeClr val="bg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dirty="0" err="1">
                <a:solidFill>
                  <a:schemeClr val="accent2">
                    <a:lumMod val="75000"/>
                  </a:schemeClr>
                </a:solidFill>
              </a:rPr>
              <a:t>Озерецкая</a:t>
            </a:r>
            <a:r>
              <a:rPr lang="ru-RU" sz="1200" b="1" dirty="0">
                <a:solidFill>
                  <a:schemeClr val="accent2">
                    <a:lumMod val="75000"/>
                  </a:schemeClr>
                </a:solidFill>
              </a:rPr>
              <a:t>, Елена Леонидовна.</a:t>
            </a:r>
          </a:p>
          <a:p>
            <a:pPr>
              <a:defRPr/>
            </a:pPr>
            <a:r>
              <a:rPr lang="ru-RU" sz="1200" dirty="0">
                <a:solidFill>
                  <a:schemeClr val="accent2">
                    <a:lumMod val="75000"/>
                  </a:schemeClr>
                </a:solidFill>
              </a:rPr>
              <a:t>Олимпийские игры, или рассказ об афинском мальчике, который побывал на Олимпийских играх, о том что он там увидел и какие необычные события из-за этого произошли / Елена Леонидовна </a:t>
            </a:r>
            <a:r>
              <a:rPr lang="ru-RU" sz="1200" dirty="0" err="1">
                <a:solidFill>
                  <a:schemeClr val="accent2">
                    <a:lumMod val="75000"/>
                  </a:schemeClr>
                </a:solidFill>
              </a:rPr>
              <a:t>Озерецкая</a:t>
            </a:r>
            <a:r>
              <a:rPr lang="ru-RU" sz="1200" dirty="0">
                <a:solidFill>
                  <a:schemeClr val="accent2">
                    <a:lumMod val="75000"/>
                  </a:schemeClr>
                </a:solidFill>
              </a:rPr>
              <a:t> ; </a:t>
            </a:r>
            <a:r>
              <a:rPr lang="ru-RU" sz="1200" dirty="0" err="1">
                <a:solidFill>
                  <a:schemeClr val="accent2">
                    <a:lumMod val="75000"/>
                  </a:schemeClr>
                </a:solidFill>
              </a:rPr>
              <a:t>худож</a:t>
            </a:r>
            <a:r>
              <a:rPr lang="ru-RU" sz="1200" dirty="0">
                <a:solidFill>
                  <a:schemeClr val="accent2">
                    <a:lumMod val="75000"/>
                  </a:schemeClr>
                </a:solidFill>
              </a:rPr>
              <a:t>. С. Осетров. – Л. : Дет. лит. , 1990. – 149с. : ил.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heel(4)">
                                      <p:cBhvr>
                                        <p:cTn id="7" dur="2000"/>
                                        <p:tgtEl>
                                          <p:spTgt spid="20482">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 calcmode="lin" valueType="num">
                                      <p:cBhvr>
                                        <p:cTn id="10" dur="2000" fill="hold"/>
                                        <p:tgtEl>
                                          <p:spTgt spid="20483"/>
                                        </p:tgtEl>
                                        <p:attrNameLst>
                                          <p:attrName>ppt_w</p:attrName>
                                        </p:attrNameLst>
                                      </p:cBhvr>
                                      <p:tavLst>
                                        <p:tav tm="0">
                                          <p:val>
                                            <p:fltVal val="0"/>
                                          </p:val>
                                        </p:tav>
                                        <p:tav tm="100000">
                                          <p:val>
                                            <p:strVal val="#ppt_w"/>
                                          </p:val>
                                        </p:tav>
                                      </p:tavLst>
                                    </p:anim>
                                    <p:anim calcmode="lin" valueType="num">
                                      <p:cBhvr>
                                        <p:cTn id="11" dur="2000" fill="hold"/>
                                        <p:tgtEl>
                                          <p:spTgt spid="20483"/>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0484"/>
                                        </p:tgtEl>
                                        <p:attrNameLst>
                                          <p:attrName>style.visibility</p:attrName>
                                        </p:attrNameLst>
                                      </p:cBhvr>
                                      <p:to>
                                        <p:strVal val="visible"/>
                                      </p:to>
                                    </p:set>
                                    <p:anim calcmode="lin" valueType="num">
                                      <p:cBhvr>
                                        <p:cTn id="18" dur="2000" fill="hold"/>
                                        <p:tgtEl>
                                          <p:spTgt spid="20484"/>
                                        </p:tgtEl>
                                        <p:attrNameLst>
                                          <p:attrName>ppt_w</p:attrName>
                                        </p:attrNameLst>
                                      </p:cBhvr>
                                      <p:tavLst>
                                        <p:tav tm="0">
                                          <p:val>
                                            <p:fltVal val="0"/>
                                          </p:val>
                                        </p:tav>
                                        <p:tav tm="100000">
                                          <p:val>
                                            <p:strVal val="#ppt_w"/>
                                          </p:val>
                                        </p:tav>
                                      </p:tavLst>
                                    </p:anim>
                                    <p:anim calcmode="lin" valueType="num">
                                      <p:cBhvr>
                                        <p:cTn id="19" dur="20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8" descr="6cfefbc1b8c1eb6171b49835a4d076bcbig[1]"/>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
        <p:nvSpPr>
          <p:cNvPr id="5" name="Содержимое 4"/>
          <p:cNvSpPr>
            <a:spLocks noGrp="1"/>
          </p:cNvSpPr>
          <p:nvPr>
            <p:ph sz="half" idx="2"/>
          </p:nvPr>
        </p:nvSpPr>
        <p:spPr>
          <a:xfrm>
            <a:off x="4355976" y="3573016"/>
            <a:ext cx="4616252" cy="3024336"/>
          </a:xfrm>
        </p:spPr>
        <p:style>
          <a:lnRef idx="0">
            <a:schemeClr val="accent1"/>
          </a:lnRef>
          <a:fillRef idx="3">
            <a:schemeClr val="accent1"/>
          </a:fillRef>
          <a:effectRef idx="3">
            <a:schemeClr val="accent1"/>
          </a:effectRef>
          <a:fontRef idx="minor">
            <a:schemeClr val="lt1"/>
          </a:fontRef>
        </p:style>
        <p:txBody>
          <a:bodyPr/>
          <a:lstStyle/>
          <a:p>
            <a:pPr>
              <a:buFont typeface="Arial" charset="0"/>
              <a:buNone/>
              <a:defRPr/>
            </a:pPr>
            <a:r>
              <a:rPr lang="ru-RU" sz="1600" dirty="0" smtClean="0"/>
              <a:t>       Эстафета Олимпийского огня начнётся в Москве 7 октября 2013 года и закончится в Сочи 7 февраля 2014 года. Она  станет самой продолжительной за всю историю — 123 дня -  и самой протяжённой — более 40 тысяч километров. Олимпийский огонь будет пронесён через столицы всех 83-х субъектов Российской Федерации.  Он побывает на самом глубоком озере мира — Байкале, на высочайшей европейской горной вершине — Эльбрусе, на Северном полюсе. Кроме того, планируется отправить огонь в космос.</a:t>
            </a:r>
          </a:p>
        </p:txBody>
      </p:sp>
      <p:sp>
        <p:nvSpPr>
          <p:cNvPr id="7" name="Содержимое 6"/>
          <p:cNvSpPr>
            <a:spLocks noGrp="1"/>
          </p:cNvSpPr>
          <p:nvPr>
            <p:ph sz="quarter" idx="4"/>
          </p:nvPr>
        </p:nvSpPr>
        <p:spPr>
          <a:xfrm>
            <a:off x="4873560" y="1617758"/>
            <a:ext cx="4067175" cy="1901825"/>
          </a:xfrm>
        </p:spPr>
        <p:style>
          <a:lnRef idx="1">
            <a:schemeClr val="accent1"/>
          </a:lnRef>
          <a:fillRef idx="2">
            <a:schemeClr val="accent1"/>
          </a:fillRef>
          <a:effectRef idx="1">
            <a:schemeClr val="accent1"/>
          </a:effectRef>
          <a:fontRef idx="minor">
            <a:schemeClr val="dk1"/>
          </a:fontRef>
        </p:style>
        <p:txBody>
          <a:bodyPr/>
          <a:lstStyle/>
          <a:p>
            <a:pPr>
              <a:buFont typeface="Arial" charset="0"/>
              <a:buNone/>
              <a:defRPr/>
            </a:pPr>
            <a:r>
              <a:rPr lang="ru-RU" sz="1600" dirty="0" smtClean="0"/>
              <a:t>       В России Олимпийские игры пройдут во второй раз (до этого в Москве в 1980 г. прошли XXII летние Олимпийские игры), и впервые — зимние Игры. По окончании Олимпийских игр на тех же объектах будут проведены зимние  </a:t>
            </a:r>
            <a:r>
              <a:rPr lang="ru-RU" sz="1600" dirty="0" err="1" smtClean="0"/>
              <a:t>Паралимпийские</a:t>
            </a:r>
            <a:r>
              <a:rPr lang="ru-RU" sz="1600" dirty="0" smtClean="0"/>
              <a:t> игры-2014</a:t>
            </a:r>
            <a:endParaRPr lang="ru-RU" sz="1600" dirty="0"/>
          </a:p>
        </p:txBody>
      </p:sp>
      <p:sp>
        <p:nvSpPr>
          <p:cNvPr id="9" name="Скругленный прямоугольник 8"/>
          <p:cNvSpPr/>
          <p:nvPr/>
        </p:nvSpPr>
        <p:spPr>
          <a:xfrm>
            <a:off x="1763713" y="188913"/>
            <a:ext cx="6553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t>С 7 по 23 февраля 2014 года пройдут </a:t>
            </a:r>
            <a:br>
              <a:rPr lang="ru-RU" sz="2800" dirty="0"/>
            </a:br>
            <a:r>
              <a:rPr lang="ru-RU" sz="2800" b="1" dirty="0"/>
              <a:t> </a:t>
            </a:r>
            <a:r>
              <a:rPr lang="ru-RU" sz="2800" dirty="0"/>
              <a:t>XXII зимние Олимпийские игры </a:t>
            </a:r>
            <a:br>
              <a:rPr lang="ru-RU" sz="2800" dirty="0"/>
            </a:br>
            <a:r>
              <a:rPr lang="ru-RU" sz="2800" dirty="0"/>
              <a:t>в г. Сочи (Россия) </a:t>
            </a:r>
          </a:p>
        </p:txBody>
      </p:sp>
      <p:pic>
        <p:nvPicPr>
          <p:cNvPr id="57351" name="Picture 2" descr="http://upload.wikimedia.org/wikipedia/commons/thumb/3/39/RR5015-0001R.png/220px-RR5015-0001R.png">
            <a:hlinkClick r:id="rId3"/>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50825" y="4365625"/>
            <a:ext cx="1728788" cy="1727200"/>
          </a:xfrm>
          <a:prstGeom prst="rect">
            <a:avLst/>
          </a:prstGeom>
          <a:noFill/>
          <a:ln w="9525">
            <a:noFill/>
            <a:miter lim="800000"/>
            <a:headEnd/>
            <a:tailEnd/>
          </a:ln>
        </p:spPr>
      </p:pic>
      <p:sp>
        <p:nvSpPr>
          <p:cNvPr id="11" name="Скругленный прямоугольник 10"/>
          <p:cNvSpPr/>
          <p:nvPr/>
        </p:nvSpPr>
        <p:spPr>
          <a:xfrm>
            <a:off x="971550" y="1628775"/>
            <a:ext cx="3744913"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1" dirty="0"/>
              <a:t>Жаркие. Зимние. Твои – </a:t>
            </a:r>
            <a:r>
              <a:rPr lang="ru-RU" i="1" dirty="0" err="1"/>
              <a:t>слоган</a:t>
            </a:r>
            <a:r>
              <a:rPr lang="ru-RU" i="1" dirty="0"/>
              <a:t> Игр Сочи  2014</a:t>
            </a:r>
            <a:endParaRPr lang="ru-RU" dirty="0"/>
          </a:p>
        </p:txBody>
      </p:sp>
      <p:pic>
        <p:nvPicPr>
          <p:cNvPr id="66563" name="Picture 3" descr="C:\Documents and Settings\Полонская.TBC.000\Рабочий стол\665e96c29d55b13435d7a8d39deafe53_XL[1].jpg"/>
          <p:cNvPicPr>
            <a:picLocks noChangeAspect="1" noChangeArrowheads="1"/>
          </p:cNvPicPr>
          <p:nvPr/>
        </p:nvPicPr>
        <p:blipFill>
          <a:blip r:embed="rId5" cstate="email"/>
          <a:srcRect/>
          <a:stretch>
            <a:fillRect/>
          </a:stretch>
        </p:blipFill>
        <p:spPr bwMode="auto">
          <a:xfrm>
            <a:off x="251520" y="2420888"/>
            <a:ext cx="2342035" cy="175652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Скругленный прямоугольник 12"/>
          <p:cNvSpPr/>
          <p:nvPr/>
        </p:nvSpPr>
        <p:spPr>
          <a:xfrm>
            <a:off x="2700338" y="2492375"/>
            <a:ext cx="1584325" cy="1944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t>Белый мишка, Леопард и Зайка – талисманы Игр Сочи- 2014</a:t>
            </a:r>
          </a:p>
        </p:txBody>
      </p:sp>
      <p:sp>
        <p:nvSpPr>
          <p:cNvPr id="14" name="Скругленный прямоугольник 13"/>
          <p:cNvSpPr/>
          <p:nvPr/>
        </p:nvSpPr>
        <p:spPr>
          <a:xfrm>
            <a:off x="2124075" y="5084763"/>
            <a:ext cx="1727200" cy="865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Эмблема  Игр Сочи-2014</a:t>
            </a:r>
          </a:p>
        </p:txBody>
      </p:sp>
      <p:pic>
        <p:nvPicPr>
          <p:cNvPr id="57356" name="Picture 5" descr="http://pics.sport.rbc.ru/sport_pics/uniora/62/1358157082_0662.400x320.jpe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9838" y="2635250"/>
            <a:ext cx="1296987" cy="422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checkerboard(across)">
                                      <p:cBhvr>
                                        <p:cTn id="14" dur="2000"/>
                                        <p:tgtEl>
                                          <p:spTgt spid="7">
                                            <p:bg/>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2000"/>
                                        <p:tgtEl>
                                          <p:spTgt spid="7">
                                            <p:txEl>
                                              <p:pRg st="0" end="0"/>
                                            </p:txEl>
                                          </p:spTgt>
                                        </p:tgtEl>
                                      </p:cBhvr>
                                    </p:animEffect>
                                  </p:childTnLst>
                                </p:cTn>
                              </p:par>
                            </p:childTnLst>
                          </p:cTn>
                        </p:par>
                        <p:par>
                          <p:cTn id="18" fill="hold">
                            <p:stCondLst>
                              <p:cond delay="4000"/>
                            </p:stCondLst>
                            <p:childTnLst>
                              <p:par>
                                <p:cTn id="19" presetID="2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6000"/>
                            </p:stCondLst>
                            <p:childTnLst>
                              <p:par>
                                <p:cTn id="24" presetID="23" presetClass="entr" presetSubtype="36" fill="hold" nodeType="afterEffect">
                                  <p:stCondLst>
                                    <p:cond delay="0"/>
                                  </p:stCondLst>
                                  <p:childTnLst>
                                    <p:set>
                                      <p:cBhvr>
                                        <p:cTn id="25" dur="1" fill="hold">
                                          <p:stCondLst>
                                            <p:cond delay="0"/>
                                          </p:stCondLst>
                                        </p:cTn>
                                        <p:tgtEl>
                                          <p:spTgt spid="57351"/>
                                        </p:tgtEl>
                                        <p:attrNameLst>
                                          <p:attrName>style.visibility</p:attrName>
                                        </p:attrNameLst>
                                      </p:cBhvr>
                                      <p:to>
                                        <p:strVal val="visible"/>
                                      </p:to>
                                    </p:set>
                                    <p:anim calcmode="lin" valueType="num">
                                      <p:cBhvr>
                                        <p:cTn id="26" dur="2000" fill="hold"/>
                                        <p:tgtEl>
                                          <p:spTgt spid="57351"/>
                                        </p:tgtEl>
                                        <p:attrNameLst>
                                          <p:attrName>ppt_w</p:attrName>
                                        </p:attrNameLst>
                                      </p:cBhvr>
                                      <p:tavLst>
                                        <p:tav tm="0">
                                          <p:val>
                                            <p:strVal val="(6*min(max(#ppt_w*#ppt_h,.3),1)-7.4)/-.7*#ppt_w"/>
                                          </p:val>
                                        </p:tav>
                                        <p:tav tm="100000">
                                          <p:val>
                                            <p:strVal val="#ppt_w"/>
                                          </p:val>
                                        </p:tav>
                                      </p:tavLst>
                                    </p:anim>
                                    <p:anim calcmode="lin" valueType="num">
                                      <p:cBhvr>
                                        <p:cTn id="27" dur="2000" fill="hold"/>
                                        <p:tgtEl>
                                          <p:spTgt spid="57351"/>
                                        </p:tgtEl>
                                        <p:attrNameLst>
                                          <p:attrName>ppt_h</p:attrName>
                                        </p:attrNameLst>
                                      </p:cBhvr>
                                      <p:tavLst>
                                        <p:tav tm="0">
                                          <p:val>
                                            <p:strVal val="(6*min(max(#ppt_w*#ppt_h,.3),1)-7.4)/-.7*#ppt_h"/>
                                          </p:val>
                                        </p:tav>
                                        <p:tav tm="100000">
                                          <p:val>
                                            <p:strVal val="#ppt_h"/>
                                          </p:val>
                                        </p:tav>
                                      </p:tavLst>
                                    </p:anim>
                                    <p:anim calcmode="lin" valueType="num">
                                      <p:cBhvr>
                                        <p:cTn id="28" dur="2000" fill="hold"/>
                                        <p:tgtEl>
                                          <p:spTgt spid="57351"/>
                                        </p:tgtEl>
                                        <p:attrNameLst>
                                          <p:attrName>ppt_x</p:attrName>
                                        </p:attrNameLst>
                                      </p:cBhvr>
                                      <p:tavLst>
                                        <p:tav tm="0">
                                          <p:val>
                                            <p:fltVal val="0.5"/>
                                          </p:val>
                                        </p:tav>
                                        <p:tav tm="100000">
                                          <p:val>
                                            <p:strVal val="#ppt_x"/>
                                          </p:val>
                                        </p:tav>
                                      </p:tavLst>
                                    </p:anim>
                                    <p:anim calcmode="lin" valueType="num">
                                      <p:cBhvr>
                                        <p:cTn id="29" dur="2000" fill="hold"/>
                                        <p:tgtEl>
                                          <p:spTgt spid="57351"/>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strVal val="(6*min(max(#ppt_w*#ppt_h,.3),1)-7.4)/-.7*#ppt_w"/>
                                          </p:val>
                                        </p:tav>
                                        <p:tav tm="100000">
                                          <p:val>
                                            <p:strVal val="#ppt_w"/>
                                          </p:val>
                                        </p:tav>
                                      </p:tavLst>
                                    </p:anim>
                                    <p:anim calcmode="lin" valueType="num">
                                      <p:cBhvr>
                                        <p:cTn id="33" dur="2000" fill="hold"/>
                                        <p:tgtEl>
                                          <p:spTgt spid="14"/>
                                        </p:tgtEl>
                                        <p:attrNameLst>
                                          <p:attrName>ppt_h</p:attrName>
                                        </p:attrNameLst>
                                      </p:cBhvr>
                                      <p:tavLst>
                                        <p:tav tm="0">
                                          <p:val>
                                            <p:strVal val="(6*min(max(#ppt_w*#ppt_h,.3),1)-7.4)/-.7*#ppt_h"/>
                                          </p:val>
                                        </p:tav>
                                        <p:tav tm="100000">
                                          <p:val>
                                            <p:strVal val="#ppt_h"/>
                                          </p:val>
                                        </p:tav>
                                      </p:tavLst>
                                    </p:anim>
                                    <p:anim calcmode="lin" valueType="num">
                                      <p:cBhvr>
                                        <p:cTn id="34" dur="2000" fill="hold"/>
                                        <p:tgtEl>
                                          <p:spTgt spid="14"/>
                                        </p:tgtEl>
                                        <p:attrNameLst>
                                          <p:attrName>ppt_x</p:attrName>
                                        </p:attrNameLst>
                                      </p:cBhvr>
                                      <p:tavLst>
                                        <p:tav tm="0">
                                          <p:val>
                                            <p:fltVal val="0.5"/>
                                          </p:val>
                                        </p:tav>
                                        <p:tav tm="100000">
                                          <p:val>
                                            <p:strVal val="#ppt_x"/>
                                          </p:val>
                                        </p:tav>
                                      </p:tavLst>
                                    </p:anim>
                                    <p:anim calcmode="lin" valueType="num">
                                      <p:cBhvr>
                                        <p:cTn id="35" dur="20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8000"/>
                            </p:stCondLst>
                            <p:childTnLst>
                              <p:par>
                                <p:cTn id="37" presetID="39" presetClass="entr" presetSubtype="0" accel="100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childTnLst>
                                </p:cTn>
                              </p:par>
                              <p:par>
                                <p:cTn id="43" presetID="23" presetClass="entr" presetSubtype="16" fill="hold" nodeType="withEffect">
                                  <p:stCondLst>
                                    <p:cond delay="0"/>
                                  </p:stCondLst>
                                  <p:childTnLst>
                                    <p:set>
                                      <p:cBhvr>
                                        <p:cTn id="44" dur="1" fill="hold">
                                          <p:stCondLst>
                                            <p:cond delay="0"/>
                                          </p:stCondLst>
                                        </p:cTn>
                                        <p:tgtEl>
                                          <p:spTgt spid="57356"/>
                                        </p:tgtEl>
                                        <p:attrNameLst>
                                          <p:attrName>style.visibility</p:attrName>
                                        </p:attrNameLst>
                                      </p:cBhvr>
                                      <p:to>
                                        <p:strVal val="visible"/>
                                      </p:to>
                                    </p:set>
                                    <p:anim calcmode="lin" valueType="num">
                                      <p:cBhvr>
                                        <p:cTn id="45" dur="2000" fill="hold"/>
                                        <p:tgtEl>
                                          <p:spTgt spid="57356"/>
                                        </p:tgtEl>
                                        <p:attrNameLst>
                                          <p:attrName>ppt_w</p:attrName>
                                        </p:attrNameLst>
                                      </p:cBhvr>
                                      <p:tavLst>
                                        <p:tav tm="0">
                                          <p:val>
                                            <p:fltVal val="0"/>
                                          </p:val>
                                        </p:tav>
                                        <p:tav tm="100000">
                                          <p:val>
                                            <p:strVal val="#ppt_w"/>
                                          </p:val>
                                        </p:tav>
                                      </p:tavLst>
                                    </p:anim>
                                    <p:anim calcmode="lin" valueType="num">
                                      <p:cBhvr>
                                        <p:cTn id="46" dur="2000" fill="hold"/>
                                        <p:tgtEl>
                                          <p:spTgt spid="57356"/>
                                        </p:tgtEl>
                                        <p:attrNameLst>
                                          <p:attrName>ppt_h</p:attrName>
                                        </p:attrNameLst>
                                      </p:cBhvr>
                                      <p:tavLst>
                                        <p:tav tm="0">
                                          <p:val>
                                            <p:fltVal val="0"/>
                                          </p:val>
                                        </p:tav>
                                        <p:tav tm="100000">
                                          <p:val>
                                            <p:strVal val="#ppt_h"/>
                                          </p:val>
                                        </p:tav>
                                      </p:tavLst>
                                    </p:anim>
                                  </p:childTnLst>
                                </p:cTn>
                              </p:par>
                            </p:childTnLst>
                          </p:cTn>
                        </p:par>
                        <p:par>
                          <p:cTn id="47" fill="hold">
                            <p:stCondLst>
                              <p:cond delay="10000"/>
                            </p:stCondLst>
                            <p:childTnLst>
                              <p:par>
                                <p:cTn id="48" presetID="2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2000" fill="hold"/>
                                        <p:tgtEl>
                                          <p:spTgt spid="13"/>
                                        </p:tgtEl>
                                        <p:attrNameLst>
                                          <p:attrName>ppt_w</p:attrName>
                                        </p:attrNameLst>
                                      </p:cBhvr>
                                      <p:tavLst>
                                        <p:tav tm="0">
                                          <p:val>
                                            <p:fltVal val="0"/>
                                          </p:val>
                                        </p:tav>
                                        <p:tav tm="100000">
                                          <p:val>
                                            <p:strVal val="#ppt_w"/>
                                          </p:val>
                                        </p:tav>
                                      </p:tavLst>
                                    </p:anim>
                                    <p:anim calcmode="lin" valueType="num">
                                      <p:cBhvr>
                                        <p:cTn id="51" dur="2000" fill="hold"/>
                                        <p:tgtEl>
                                          <p:spTgt spid="13"/>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66563"/>
                                        </p:tgtEl>
                                        <p:attrNameLst>
                                          <p:attrName>style.visibility</p:attrName>
                                        </p:attrNameLst>
                                      </p:cBhvr>
                                      <p:to>
                                        <p:strVal val="visible"/>
                                      </p:to>
                                    </p:set>
                                    <p:anim calcmode="lin" valueType="num">
                                      <p:cBhvr>
                                        <p:cTn id="54" dur="2000" fill="hold"/>
                                        <p:tgtEl>
                                          <p:spTgt spid="66563"/>
                                        </p:tgtEl>
                                        <p:attrNameLst>
                                          <p:attrName>ppt_w</p:attrName>
                                        </p:attrNameLst>
                                      </p:cBhvr>
                                      <p:tavLst>
                                        <p:tav tm="0">
                                          <p:val>
                                            <p:fltVal val="0"/>
                                          </p:val>
                                        </p:tav>
                                        <p:tav tm="100000">
                                          <p:val>
                                            <p:strVal val="#ppt_w"/>
                                          </p:val>
                                        </p:tav>
                                      </p:tavLst>
                                    </p:anim>
                                    <p:anim calcmode="lin" valueType="num">
                                      <p:cBhvr>
                                        <p:cTn id="55" dur="2000" fill="hold"/>
                                        <p:tgtEl>
                                          <p:spTgt spid="665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9" grpId="0" animBg="1"/>
      <p:bldP spid="11"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8" descr="6cfefbc1b8c1eb6171b49835a4d076bcbig[1]"/>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
        <p:nvSpPr>
          <p:cNvPr id="9" name="Скругленный прямоугольник 8"/>
          <p:cNvSpPr/>
          <p:nvPr/>
        </p:nvSpPr>
        <p:spPr>
          <a:xfrm>
            <a:off x="1619250" y="260350"/>
            <a:ext cx="5543550" cy="5616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solidFill>
                <a:schemeClr val="bg1"/>
              </a:solidFill>
            </a:endParaRPr>
          </a:p>
          <a:p>
            <a:pPr>
              <a:defRPr/>
            </a:pPr>
            <a:r>
              <a:rPr lang="ru-RU" dirty="0">
                <a:solidFill>
                  <a:schemeClr val="bg1"/>
                </a:solidFill>
              </a:rPr>
              <a:t>Многовековое Олимпийское движение преодолело немало препятствий на своем пути, было подвержено и забвению. Но, несмотря ни на что, Олимпийские игры живы и по сей день. Конечно, это уже не те соревнования, не то чествование победителей. Трудно сегодня представить, например, въезд чемпиона в родной город через пролом в стене. В наши дни Олимпиады  являются одними из самых  главных событий в мире. </a:t>
            </a:r>
            <a:r>
              <a:rPr lang="ru-RU" dirty="0"/>
              <a:t>За последние годы Олимпийское движение приобрело грандиозные масштабы, и столицы Игр на время их проведения становятся столицами мира.</a:t>
            </a:r>
          </a:p>
          <a:p>
            <a:pPr>
              <a:defRPr/>
            </a:pPr>
            <a:endParaRPr lang="ru-RU" dirty="0"/>
          </a:p>
          <a:p>
            <a:pPr algn="ctr">
              <a:defRPr/>
            </a:pPr>
            <a:r>
              <a:rPr lang="ru-RU" dirty="0"/>
              <a:t>Пожелаем успешного  проведения </a:t>
            </a:r>
          </a:p>
          <a:p>
            <a:pPr algn="ctr">
              <a:defRPr/>
            </a:pPr>
            <a:r>
              <a:rPr lang="ru-RU" b="1" dirty="0"/>
              <a:t> </a:t>
            </a:r>
            <a:r>
              <a:rPr lang="ru-RU" dirty="0"/>
              <a:t>XXII зимних Олимпийских игры</a:t>
            </a:r>
            <a:br>
              <a:rPr lang="ru-RU" dirty="0"/>
            </a:br>
            <a:r>
              <a:rPr lang="ru-RU" dirty="0"/>
              <a:t>в г. Сочи  в 2014 году!</a:t>
            </a:r>
          </a:p>
          <a:p>
            <a:pPr algn="ctr">
              <a:defRPr/>
            </a:pPr>
            <a:r>
              <a:rPr lang="en-US" dirty="0">
                <a:hlinkClick r:id="rId3"/>
              </a:rPr>
              <a:t>http://www.sochi2014.com/</a:t>
            </a:r>
            <a:endParaRPr lang="ru-RU" dirty="0"/>
          </a:p>
          <a:p>
            <a:pPr>
              <a:defRPr/>
            </a:pPr>
            <a:endParaRPr lang="ru-RU" dirty="0">
              <a:solidFill>
                <a:schemeClr val="bg1"/>
              </a:solidFill>
            </a:endParaRPr>
          </a:p>
        </p:txBody>
      </p:sp>
      <p:sp>
        <p:nvSpPr>
          <p:cNvPr id="4" name="Скругленный прямоугольник 3"/>
          <p:cNvSpPr/>
          <p:nvPr/>
        </p:nvSpPr>
        <p:spPr>
          <a:xfrm>
            <a:off x="5940425" y="4797425"/>
            <a:ext cx="3024188"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Все представленные книги вы сможете получить  из фондов </a:t>
            </a:r>
          </a:p>
          <a:p>
            <a:pPr algn="ctr">
              <a:defRPr/>
            </a:pPr>
            <a:r>
              <a:rPr lang="ru-RU" dirty="0">
                <a:hlinkClick r:id="rId4"/>
              </a:rPr>
              <a:t>МУК «Тульская библиотечная система</a:t>
            </a:r>
            <a:r>
              <a:rPr lang="ru-RU" dirty="0" smtClean="0">
                <a:hlinkClick r:id="rId4"/>
              </a:rPr>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5" descr="Эффектный фон для презентации">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9395" name="Заголовок 1"/>
          <p:cNvSpPr>
            <a:spLocks noGrp="1"/>
          </p:cNvSpPr>
          <p:nvPr>
            <p:ph type="ctrTitle"/>
          </p:nvPr>
        </p:nvSpPr>
        <p:spPr>
          <a:xfrm>
            <a:off x="900113" y="115888"/>
            <a:ext cx="7772400" cy="720725"/>
          </a:xfrm>
        </p:spPr>
        <p:txBody>
          <a:bodyPr/>
          <a:lstStyle/>
          <a:p>
            <a:r>
              <a:rPr lang="ru-RU" sz="2000" dirty="0" smtClean="0"/>
              <a:t>МУК «Тульская библиотечная система»</a:t>
            </a:r>
            <a:r>
              <a:rPr lang="ru-RU" sz="2000" baseline="30000" dirty="0" smtClean="0"/>
              <a:t>©</a:t>
            </a:r>
          </a:p>
        </p:txBody>
      </p:sp>
      <p:sp>
        <p:nvSpPr>
          <p:cNvPr id="8" name="Подзаголовок 7"/>
          <p:cNvSpPr>
            <a:spLocks noGrp="1"/>
          </p:cNvSpPr>
          <p:nvPr>
            <p:ph type="subTitle" idx="1"/>
          </p:nvPr>
        </p:nvSpPr>
        <p:spPr>
          <a:xfrm>
            <a:off x="1476375" y="1052513"/>
            <a:ext cx="6400800" cy="1752600"/>
          </a:xfrm>
        </p:spPr>
        <p:txBody>
          <a:bodyPr/>
          <a:lstStyle/>
          <a:p>
            <a:pPr>
              <a:defRPr/>
            </a:pPr>
            <a:r>
              <a:rPr lang="ru-RU" sz="1800" dirty="0" smtClean="0">
                <a:solidFill>
                  <a:schemeClr val="tx1"/>
                </a:solidFill>
              </a:rPr>
              <a:t>Подбор материала, монтаж, дизайн:</a:t>
            </a:r>
          </a:p>
          <a:p>
            <a:pPr>
              <a:defRPr/>
            </a:pPr>
            <a:r>
              <a:rPr lang="ru-RU" sz="1800" dirty="0" smtClean="0">
                <a:solidFill>
                  <a:schemeClr val="tx1"/>
                </a:solidFill>
              </a:rPr>
              <a:t>заведующая </a:t>
            </a:r>
            <a:r>
              <a:rPr lang="ru-RU" sz="1800" dirty="0" err="1" smtClean="0">
                <a:solidFill>
                  <a:schemeClr val="tx1"/>
                </a:solidFill>
              </a:rPr>
              <a:t>Интеллект-центром</a:t>
            </a:r>
            <a:endParaRPr lang="ru-RU" sz="1800" dirty="0" smtClean="0">
              <a:solidFill>
                <a:schemeClr val="tx1"/>
              </a:solidFill>
            </a:endParaRPr>
          </a:p>
          <a:p>
            <a:pPr>
              <a:defRPr/>
            </a:pPr>
            <a:r>
              <a:rPr lang="ru-RU" sz="1800" dirty="0" smtClean="0">
                <a:solidFill>
                  <a:schemeClr val="tx1"/>
                </a:solidFill>
              </a:rPr>
              <a:t>Центральной городской библиотеки</a:t>
            </a:r>
          </a:p>
          <a:p>
            <a:pPr>
              <a:defRPr/>
            </a:pPr>
            <a:r>
              <a:rPr lang="ru-RU" sz="1800" dirty="0" smtClean="0">
                <a:solidFill>
                  <a:schemeClr val="tx1"/>
                </a:solidFill>
              </a:rPr>
              <a:t> им. Л.Н. Толстого</a:t>
            </a:r>
          </a:p>
          <a:p>
            <a:pPr>
              <a:defRPr/>
            </a:pPr>
            <a:r>
              <a:rPr lang="ru-RU" sz="1800" dirty="0" smtClean="0">
                <a:solidFill>
                  <a:schemeClr val="tx1"/>
                </a:solidFill>
              </a:rPr>
              <a:t>МУК «Тульская библиотечная система»</a:t>
            </a:r>
          </a:p>
          <a:p>
            <a:pPr>
              <a:defRPr/>
            </a:pPr>
            <a:r>
              <a:rPr lang="ru-RU" sz="1800" dirty="0" smtClean="0">
                <a:solidFill>
                  <a:schemeClr val="tx1"/>
                </a:solidFill>
              </a:rPr>
              <a:t>И.Е. Полонская </a:t>
            </a:r>
          </a:p>
          <a:p>
            <a:pPr>
              <a:defRPr/>
            </a:pPr>
            <a:endParaRPr lang="ru-RU" sz="1800" dirty="0" smtClean="0">
              <a:solidFill>
                <a:schemeClr val="tx1"/>
              </a:solidFill>
            </a:endParaRPr>
          </a:p>
          <a:p>
            <a:pPr>
              <a:defRPr/>
            </a:pPr>
            <a:r>
              <a:rPr lang="ru-RU" sz="1800" dirty="0" smtClean="0">
                <a:solidFill>
                  <a:schemeClr val="tx1"/>
                </a:solidFill>
              </a:rPr>
              <a:t>Библиографическое описание рекомендуемой литературы -</a:t>
            </a:r>
          </a:p>
          <a:p>
            <a:pPr>
              <a:defRPr/>
            </a:pPr>
            <a:r>
              <a:rPr lang="ru-RU" sz="1800" dirty="0" smtClean="0">
                <a:solidFill>
                  <a:schemeClr val="tx1"/>
                </a:solidFill>
              </a:rPr>
              <a:t>главный библиограф Центральной городской библиотеки</a:t>
            </a:r>
          </a:p>
          <a:p>
            <a:pPr>
              <a:defRPr/>
            </a:pPr>
            <a:r>
              <a:rPr lang="ru-RU" sz="1800" dirty="0" smtClean="0">
                <a:solidFill>
                  <a:schemeClr val="tx1"/>
                </a:solidFill>
              </a:rPr>
              <a:t> им. Л.Н. Толстого</a:t>
            </a:r>
          </a:p>
          <a:p>
            <a:pPr>
              <a:defRPr/>
            </a:pPr>
            <a:r>
              <a:rPr lang="ru-RU" sz="1800" dirty="0" smtClean="0">
                <a:solidFill>
                  <a:schemeClr val="tx1"/>
                </a:solidFill>
              </a:rPr>
              <a:t>МУК «Тульская библиотечная система»</a:t>
            </a:r>
          </a:p>
          <a:p>
            <a:pPr>
              <a:defRPr/>
            </a:pPr>
            <a:r>
              <a:rPr lang="ru-RU" sz="1800" dirty="0" smtClean="0">
                <a:solidFill>
                  <a:schemeClr val="tx1"/>
                </a:solidFill>
              </a:rPr>
              <a:t>Г.Н. Синицына </a:t>
            </a:r>
          </a:p>
          <a:p>
            <a:pPr>
              <a:defRPr/>
            </a:pPr>
            <a:endParaRPr lang="ru-RU" sz="1800" dirty="0" smtClean="0">
              <a:solidFill>
                <a:schemeClr val="tx1"/>
              </a:solidFill>
            </a:endParaRPr>
          </a:p>
          <a:p>
            <a:pPr>
              <a:defRPr/>
            </a:pPr>
            <a:endParaRPr lang="ru-RU" dirty="0" smtClean="0"/>
          </a:p>
          <a:p>
            <a:pP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900" decel="100000" fill="hold"/>
                                        <p:tgtEl>
                                          <p:spTgt spid="593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39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1000"/>
                                        <p:tgtEl>
                                          <p:spTgt spid="8">
                                            <p:txEl>
                                              <p:pRg st="8" end="8"/>
                                            </p:txEl>
                                          </p:spTgt>
                                        </p:tgtEl>
                                      </p:cBhvr>
                                    </p:animEffect>
                                    <p:anim calcmode="lin" valueType="num">
                                      <p:cBhvr>
                                        <p:cTn id="6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animEffect transition="in" filter="fade">
                                      <p:cBhvr>
                                        <p:cTn id="70" dur="1000"/>
                                        <p:tgtEl>
                                          <p:spTgt spid="8">
                                            <p:txEl>
                                              <p:pRg st="9" end="9"/>
                                            </p:txEl>
                                          </p:spTgt>
                                        </p:tgtEl>
                                      </p:cBhvr>
                                    </p:animEffect>
                                    <p:anim calcmode="lin" valueType="num">
                                      <p:cBhvr>
                                        <p:cTn id="71"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grpId="0" nodeType="after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Effect transition="in" filter="fade">
                                      <p:cBhvr>
                                        <p:cTn id="77" dur="1000"/>
                                        <p:tgtEl>
                                          <p:spTgt spid="8">
                                            <p:txEl>
                                              <p:pRg st="10" end="10"/>
                                            </p:txEl>
                                          </p:spTgt>
                                        </p:tgtEl>
                                      </p:cBhvr>
                                    </p:animEffect>
                                    <p:anim calcmode="lin" valueType="num">
                                      <p:cBhvr>
                                        <p:cTn id="7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grpId="0" nodeType="afterEffect">
                                  <p:stCondLst>
                                    <p:cond delay="0"/>
                                  </p:stCondLst>
                                  <p:childTnLst>
                                    <p:set>
                                      <p:cBhvr>
                                        <p:cTn id="83" dur="1" fill="hold">
                                          <p:stCondLst>
                                            <p:cond delay="0"/>
                                          </p:stCondLst>
                                        </p:cTn>
                                        <p:tgtEl>
                                          <p:spTgt spid="8">
                                            <p:txEl>
                                              <p:pRg st="11" end="11"/>
                                            </p:txEl>
                                          </p:spTgt>
                                        </p:tgtEl>
                                        <p:attrNameLst>
                                          <p:attrName>style.visibility</p:attrName>
                                        </p:attrNameLst>
                                      </p:cBhvr>
                                      <p:to>
                                        <p:strVal val="visible"/>
                                      </p:to>
                                    </p:set>
                                    <p:animEffect transition="in" filter="fade">
                                      <p:cBhvr>
                                        <p:cTn id="84" dur="1000"/>
                                        <p:tgtEl>
                                          <p:spTgt spid="8">
                                            <p:txEl>
                                              <p:pRg st="11" end="11"/>
                                            </p:txEl>
                                          </p:spTgt>
                                        </p:tgtEl>
                                      </p:cBhvr>
                                    </p:animEffect>
                                    <p:anim calcmode="lin" valueType="num">
                                      <p:cBhvr>
                                        <p:cTn id="85"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8">
                                            <p:txEl>
                                              <p:pRg st="11" end="11"/>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8">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6" name="Rectangle 5"/>
          <p:cNvSpPr>
            <a:spLocks noGrp="1"/>
          </p:cNvSpPr>
          <p:nvPr>
            <p:ph type="title"/>
          </p:nvPr>
        </p:nvSpPr>
        <p:spPr>
          <a:xfrm>
            <a:off x="1908175" y="0"/>
            <a:ext cx="6634163" cy="1570038"/>
          </a:xfrm>
        </p:spPr>
        <p:txBody>
          <a:bodyPr/>
          <a:lstStyle/>
          <a:p>
            <a:r>
              <a:rPr lang="ru-RU" sz="1800" dirty="0" smtClean="0">
                <a:solidFill>
                  <a:srgbClr val="953735"/>
                </a:solidFill>
                <a:latin typeface="Times New Roman" pitchFamily="18" charset="0"/>
              </a:rPr>
              <a:t>На </a:t>
            </a:r>
            <a:r>
              <a:rPr lang="ru-RU" sz="1800" dirty="0" smtClean="0">
                <a:latin typeface="Times New Roman" pitchFamily="18" charset="0"/>
                <a:hlinkClick r:id="rId3"/>
              </a:rPr>
              <a:t>Олимпийские игры древней Греции </a:t>
            </a:r>
            <a:r>
              <a:rPr lang="ru-RU" sz="1800" dirty="0" smtClean="0">
                <a:solidFill>
                  <a:srgbClr val="953735"/>
                </a:solidFill>
                <a:latin typeface="Times New Roman" pitchFamily="18" charset="0"/>
              </a:rPr>
              <a:t>съезжалось множество людей не только из самой Греции, но и из ее городов-колоний от Средиземного до Черного морей. Олимпиада – триумф силы и красоты, человеческого упорства в самосовершенствовании. Олимпиады проходят уже почти три тысячи лет.</a:t>
            </a:r>
          </a:p>
        </p:txBody>
      </p:sp>
      <p:sp>
        <p:nvSpPr>
          <p:cNvPr id="22531" name="Rectangle 8"/>
          <p:cNvSpPr>
            <a:spLocks noGrp="1"/>
          </p:cNvSpPr>
          <p:nvPr>
            <p:ph type="body" sz="half" idx="3"/>
          </p:nvPr>
        </p:nvSpPr>
        <p:spPr>
          <a:xfrm>
            <a:off x="5105400" y="1773238"/>
            <a:ext cx="3787775" cy="4319587"/>
          </a:xfrm>
        </p:spPr>
        <p:txBody>
          <a:bodyPr/>
          <a:lstStyle/>
          <a:p>
            <a:pPr eaLnBrk="1">
              <a:lnSpc>
                <a:spcPct val="80000"/>
              </a:lnSpc>
              <a:spcBef>
                <a:spcPct val="0"/>
              </a:spcBef>
              <a:buFontTx/>
              <a:buNone/>
            </a:pPr>
            <a:r>
              <a:rPr lang="ru-RU" sz="2800" smtClean="0"/>
              <a:t>    </a:t>
            </a:r>
            <a:endParaRPr lang="ru-RU" sz="1600" smtClean="0">
              <a:solidFill>
                <a:schemeClr val="accent2"/>
              </a:solidFill>
            </a:endParaRPr>
          </a:p>
        </p:txBody>
      </p:sp>
      <p:pic>
        <p:nvPicPr>
          <p:cNvPr id="21508" name="Picture 2" descr="F:\Олимпиада\Олимп выставка\фото3.jpg"/>
          <p:cNvPicPr>
            <a:picLocks noGrp="1" noChangeAspect="1" noChangeArrowheads="1"/>
          </p:cNvPicPr>
          <p:nvPr>
            <p:ph sz="quarter" idx="1"/>
          </p:nvPr>
        </p:nvPicPr>
        <p:blipFill>
          <a:blip r:embed="rId4" cstate="email"/>
          <a:srcRect/>
          <a:stretch>
            <a:fillRect/>
          </a:stretch>
        </p:blipFill>
        <p:spPr>
          <a:xfrm>
            <a:off x="1403648" y="1556792"/>
            <a:ext cx="3889375" cy="3241675"/>
          </a:xfrm>
          <a:prstGeom prst="roundRect">
            <a:avLst>
              <a:gd name="adj" fmla="val 11111"/>
            </a:avLst>
          </a:prstGeom>
          <a:ln w="190500" cap="rnd">
            <a:solidFill>
              <a:schemeClr val="accent2">
                <a:lumMod val="50000"/>
              </a:schemeClr>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Прямоугольник 8"/>
          <p:cNvSpPr/>
          <p:nvPr/>
        </p:nvSpPr>
        <p:spPr>
          <a:xfrm>
            <a:off x="5292725" y="2420938"/>
            <a:ext cx="1800225" cy="1754187"/>
          </a:xfrm>
          <a:prstGeom prst="rect">
            <a:avLst/>
          </a:prstGeom>
          <a:solidFill>
            <a:schemeClr val="bg2"/>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ru-RU" sz="1200" dirty="0" err="1">
                <a:solidFill>
                  <a:schemeClr val="accent2">
                    <a:lumMod val="75000"/>
                  </a:schemeClr>
                </a:solidFill>
                <a:latin typeface="Times New Roman" pitchFamily="18" charset="0"/>
                <a:cs typeface="Times New Roman" pitchFamily="18" charset="0"/>
              </a:rPr>
              <a:t>Шанин</a:t>
            </a:r>
            <a:r>
              <a:rPr lang="ru-RU" sz="1200" dirty="0">
                <a:solidFill>
                  <a:schemeClr val="accent2">
                    <a:lumMod val="75000"/>
                  </a:schemeClr>
                </a:solidFill>
                <a:latin typeface="Times New Roman" pitchFamily="18" charset="0"/>
                <a:cs typeface="Times New Roman" pitchFamily="18" charset="0"/>
              </a:rPr>
              <a:t>, Ю. В.</a:t>
            </a:r>
          </a:p>
          <a:p>
            <a:pPr>
              <a:defRPr/>
            </a:pPr>
            <a:r>
              <a:rPr lang="ru-RU" sz="1200" dirty="0">
                <a:solidFill>
                  <a:schemeClr val="accent2">
                    <a:lumMod val="75000"/>
                  </a:schemeClr>
                </a:solidFill>
                <a:latin typeface="Times New Roman" pitchFamily="18" charset="0"/>
                <a:cs typeface="Times New Roman" pitchFamily="18" charset="0"/>
              </a:rPr>
              <a:t>Олимпия. История античного атлетизма / Ю. В. </a:t>
            </a:r>
            <a:r>
              <a:rPr lang="ru-RU" sz="1200" dirty="0" err="1">
                <a:solidFill>
                  <a:schemeClr val="accent2">
                    <a:lumMod val="75000"/>
                  </a:schemeClr>
                </a:solidFill>
                <a:latin typeface="Times New Roman" pitchFamily="18" charset="0"/>
                <a:cs typeface="Times New Roman" pitchFamily="18" charset="0"/>
              </a:rPr>
              <a:t>Шанин</a:t>
            </a:r>
            <a:r>
              <a:rPr lang="ru-RU" sz="1200" dirty="0">
                <a:solidFill>
                  <a:schemeClr val="accent2">
                    <a:lumMod val="75000"/>
                  </a:schemeClr>
                </a:solidFill>
                <a:latin typeface="Times New Roman" pitchFamily="18" charset="0"/>
                <a:cs typeface="Times New Roman" pitchFamily="18" charset="0"/>
              </a:rPr>
              <a:t> ; под общ. ред. В. И. Кузищина. – СПБ,: </a:t>
            </a:r>
            <a:r>
              <a:rPr lang="ru-RU" sz="1200" dirty="0" err="1">
                <a:solidFill>
                  <a:schemeClr val="accent2">
                    <a:lumMod val="75000"/>
                  </a:schemeClr>
                </a:solidFill>
                <a:latin typeface="Times New Roman" pitchFamily="18" charset="0"/>
                <a:cs typeface="Times New Roman" pitchFamily="18" charset="0"/>
              </a:rPr>
              <a:t>Алетейя</a:t>
            </a:r>
            <a:r>
              <a:rPr lang="ru-RU" sz="1200" dirty="0">
                <a:solidFill>
                  <a:schemeClr val="accent2">
                    <a:lumMod val="75000"/>
                  </a:schemeClr>
                </a:solidFill>
                <a:latin typeface="Times New Roman" pitchFamily="18" charset="0"/>
                <a:cs typeface="Times New Roman" pitchFamily="18" charset="0"/>
              </a:rPr>
              <a:t>, 2001. – 191с. : ил, карты. – (Античная библиотека: исследования).</a:t>
            </a:r>
          </a:p>
        </p:txBody>
      </p:sp>
      <p:pic>
        <p:nvPicPr>
          <p:cNvPr id="21510" name="Picture 3" descr="F:\Олимпиада\Олимп выставка\Книги Др. Греция\045745[1].jpg"/>
          <p:cNvPicPr>
            <a:picLocks noGrp="1" noChangeAspect="1" noChangeArrowheads="1"/>
          </p:cNvPicPr>
          <p:nvPr>
            <p:ph sz="quarter" idx="2"/>
          </p:nvPr>
        </p:nvPicPr>
        <p:blipFill>
          <a:blip r:embed="rId5" cstate="email"/>
          <a:srcRect/>
          <a:stretch>
            <a:fillRect/>
          </a:stretch>
        </p:blipFill>
        <p:spPr>
          <a:xfrm rot="961017">
            <a:off x="6985000" y="1887538"/>
            <a:ext cx="1716088" cy="2597150"/>
          </a:xfrm>
        </p:spPr>
      </p:pic>
      <p:sp>
        <p:nvSpPr>
          <p:cNvPr id="10" name="Скругленный прямоугольник 9"/>
          <p:cNvSpPr/>
          <p:nvPr/>
        </p:nvSpPr>
        <p:spPr>
          <a:xfrm>
            <a:off x="1357290" y="4941888"/>
            <a:ext cx="7607323" cy="1655762"/>
          </a:xfrm>
          <a:prstGeom prst="round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zh-CN" sz="1400" dirty="0">
                <a:solidFill>
                  <a:srgbClr val="000000"/>
                </a:solidFill>
                <a:latin typeface="Arial" pitchFamily="34" charset="0"/>
                <a:ea typeface="Times New Roman" pitchFamily="18" charset="0"/>
                <a:cs typeface="Arial" pitchFamily="34" charset="0"/>
              </a:rPr>
              <a:t>Монография посвящена идее гармоничного развития гражданина и ее отражению в древнегреческой поэзии, историографии, философской прозе.  Все эти вопросы связываются автором с историей возникновения и расцвета Олимпийских игр в античном мире. Показана связь религии, мифотворчества и воспитательной системы древних греков. </a:t>
            </a:r>
            <a:r>
              <a:rPr lang="ru-RU" altLang="zh-CN" sz="1400" dirty="0">
                <a:solidFill>
                  <a:schemeClr val="tx1"/>
                </a:solidFill>
                <a:latin typeface="Tahoma" pitchFamily="34" charset="0"/>
                <a:ea typeface="Times New Roman" pitchFamily="18" charset="0"/>
                <a:cs typeface="Tahoma" pitchFamily="34" charset="0"/>
              </a:rPr>
              <a:t>Книга адресована филологам, историкам, археологам и искусствоведам.</a:t>
            </a:r>
            <a:endParaRPr lang="ru-RU" altLang="zh-CN" sz="1400" dirty="0">
              <a:solidFill>
                <a:schemeClr val="tx1"/>
              </a:solidFill>
              <a:latin typeface="Arial" pitchFamily="34" charset="0"/>
            </a:endParaRPr>
          </a:p>
        </p:txBody>
      </p:sp>
      <p:sp>
        <p:nvSpPr>
          <p:cNvPr id="2253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ru-RU" altLang="zh-CN" sz="1200">
                <a:cs typeface="Times New Roman" pitchFamily="18" charset="0"/>
              </a:rPr>
              <a:t> </a:t>
            </a:r>
            <a:endParaRPr lang="ru-RU" altLang="zh-CN" sz="900">
              <a:cs typeface="Times New Roman" pitchFamily="18" charset="0"/>
            </a:endParaRPr>
          </a:p>
          <a:p>
            <a:pPr eaLnBrk="0" hangingPunct="0"/>
            <a:endParaRPr lang="ru-RU" altLang="zh-CN">
              <a:cs typeface="Times New Roman" pitchFamily="18" charset="0"/>
            </a:endParaRPr>
          </a:p>
        </p:txBody>
      </p:sp>
      <p:pic>
        <p:nvPicPr>
          <p:cNvPr id="22537" name="Picture 2" descr="http://bits.wikimedia.org/static-1.21wmf8/skins/common/images/magnify-clip.png"/>
          <p:cNvPicPr>
            <a:picLocks noChangeAspect="1" noChangeArrowheads="1"/>
          </p:cNvPicPr>
          <p:nvPr/>
        </p:nvPicPr>
        <p:blipFill>
          <a:blip r:embed="rId6" r:link="rId7" cstate="print"/>
          <a:srcRect/>
          <a:stretch>
            <a:fillRect/>
          </a:stretch>
        </p:blipFill>
        <p:spPr bwMode="auto">
          <a:xfrm>
            <a:off x="0" y="457200"/>
            <a:ext cx="9525" cy="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anim calcmode="lin" valueType="num">
                                      <p:cBhvr>
                                        <p:cTn id="8" dur="2000" fill="hold"/>
                                        <p:tgtEl>
                                          <p:spTgt spid="21506"/>
                                        </p:tgtEl>
                                        <p:attrNameLst>
                                          <p:attrName>ppt_x</p:attrName>
                                        </p:attrNameLst>
                                      </p:cBhvr>
                                      <p:tavLst>
                                        <p:tav tm="0">
                                          <p:val>
                                            <p:strVal val="#ppt_x"/>
                                          </p:val>
                                        </p:tav>
                                        <p:tav tm="100000">
                                          <p:val>
                                            <p:strVal val="#ppt_x"/>
                                          </p:val>
                                        </p:tav>
                                      </p:tavLst>
                                    </p:anim>
                                    <p:anim calcmode="lin" valueType="num">
                                      <p:cBhvr>
                                        <p:cTn id="9" dur="1800" decel="100000" fill="hold"/>
                                        <p:tgtEl>
                                          <p:spTgt spid="2150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150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fade">
                                      <p:cBhvr>
                                        <p:cTn id="13" dur="2000"/>
                                        <p:tgtEl>
                                          <p:spTgt spid="21508"/>
                                        </p:tgtEl>
                                      </p:cBhvr>
                                    </p:animEffect>
                                    <p:anim calcmode="lin" valueType="num">
                                      <p:cBhvr>
                                        <p:cTn id="14" dur="2000" fill="hold"/>
                                        <p:tgtEl>
                                          <p:spTgt spid="21508"/>
                                        </p:tgtEl>
                                        <p:attrNameLst>
                                          <p:attrName>ppt_x</p:attrName>
                                        </p:attrNameLst>
                                      </p:cBhvr>
                                      <p:tavLst>
                                        <p:tav tm="0">
                                          <p:val>
                                            <p:strVal val="#ppt_x"/>
                                          </p:val>
                                        </p:tav>
                                        <p:tav tm="100000">
                                          <p:val>
                                            <p:strVal val="#ppt_x"/>
                                          </p:val>
                                        </p:tav>
                                      </p:tavLst>
                                    </p:anim>
                                    <p:anim calcmode="lin" valueType="num">
                                      <p:cBhvr>
                                        <p:cTn id="15" dur="1800" decel="100000" fill="hold"/>
                                        <p:tgtEl>
                                          <p:spTgt spid="2150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1508"/>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9"/>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21510"/>
                                        </p:tgtEl>
                                        <p:attrNameLst>
                                          <p:attrName>style.visibility</p:attrName>
                                        </p:attrNameLst>
                                      </p:cBhvr>
                                      <p:to>
                                        <p:strVal val="visible"/>
                                      </p:to>
                                    </p:set>
                                    <p:anim calcmode="lin" valueType="num">
                                      <p:cBhvr>
                                        <p:cTn id="26" dur="2000" fill="hold"/>
                                        <p:tgtEl>
                                          <p:spTgt spid="21510"/>
                                        </p:tgtEl>
                                        <p:attrNameLst>
                                          <p:attrName>ppt_h</p:attrName>
                                        </p:attrNameLst>
                                      </p:cBhvr>
                                      <p:tavLst>
                                        <p:tav tm="0">
                                          <p:val>
                                            <p:strVal val="#ppt_h/20"/>
                                          </p:val>
                                        </p:tav>
                                        <p:tav tm="50000">
                                          <p:val>
                                            <p:strVal val="#ppt_h/20"/>
                                          </p:val>
                                        </p:tav>
                                        <p:tav tm="100000">
                                          <p:val>
                                            <p:strVal val="#ppt_h"/>
                                          </p:val>
                                        </p:tav>
                                      </p:tavLst>
                                    </p:anim>
                                    <p:anim calcmode="lin" valueType="num">
                                      <p:cBhvr>
                                        <p:cTn id="27" dur="2000" fill="hold"/>
                                        <p:tgtEl>
                                          <p:spTgt spid="21510"/>
                                        </p:tgtEl>
                                        <p:attrNameLst>
                                          <p:attrName>ppt_w</p:attrName>
                                        </p:attrNameLst>
                                      </p:cBhvr>
                                      <p:tavLst>
                                        <p:tav tm="0">
                                          <p:val>
                                            <p:strVal val="#ppt_w+.3"/>
                                          </p:val>
                                        </p:tav>
                                        <p:tav tm="50000">
                                          <p:val>
                                            <p:strVal val="#ppt_w+.3"/>
                                          </p:val>
                                        </p:tav>
                                        <p:tav tm="100000">
                                          <p:val>
                                            <p:strVal val="#ppt_w"/>
                                          </p:val>
                                        </p:tav>
                                      </p:tavLst>
                                    </p:anim>
                                    <p:anim calcmode="lin" valueType="num">
                                      <p:cBhvr>
                                        <p:cTn id="28" dur="2000" fill="hold"/>
                                        <p:tgtEl>
                                          <p:spTgt spid="21510"/>
                                        </p:tgtEl>
                                        <p:attrNameLst>
                                          <p:attrName>ppt_x</p:attrName>
                                        </p:attrNameLst>
                                      </p:cBhvr>
                                      <p:tavLst>
                                        <p:tav tm="0">
                                          <p:val>
                                            <p:strVal val="#ppt_x-.3"/>
                                          </p:val>
                                        </p:tav>
                                        <p:tav tm="50000">
                                          <p:val>
                                            <p:strVal val="#ppt_x"/>
                                          </p:val>
                                        </p:tav>
                                        <p:tav tm="100000">
                                          <p:val>
                                            <p:strVal val="#ppt_x"/>
                                          </p:val>
                                        </p:tav>
                                      </p:tavLst>
                                    </p:anim>
                                    <p:anim calcmode="lin" valueType="num">
                                      <p:cBhvr>
                                        <p:cTn id="29" dur="2000" fill="hold"/>
                                        <p:tgtEl>
                                          <p:spTgt spid="21510"/>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2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3" dur="2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4" dur="2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2530" name="Picture 3" descr="G:\Олимпиада\олимпийские игры\317380-14-12022.jpg[1].jpg"/>
          <p:cNvPicPr>
            <a:picLocks noChangeAspect="1" noChangeArrowheads="1"/>
          </p:cNvPicPr>
          <p:nvPr/>
        </p:nvPicPr>
        <p:blipFill>
          <a:blip r:embed="rId3" cstate="email"/>
          <a:srcRect/>
          <a:stretch>
            <a:fillRect/>
          </a:stretch>
        </p:blipFill>
        <p:spPr bwMode="auto">
          <a:xfrm>
            <a:off x="1476375" y="4188112"/>
            <a:ext cx="1816100" cy="2495550"/>
          </a:xfrm>
          <a:prstGeom prst="rect">
            <a:avLst/>
          </a:prstGeom>
          <a:noFill/>
          <a:ln w="9525">
            <a:noFill/>
            <a:miter lim="800000"/>
            <a:headEnd/>
            <a:tailEnd/>
          </a:ln>
        </p:spPr>
      </p:pic>
      <p:sp>
        <p:nvSpPr>
          <p:cNvPr id="10" name="Прямоугольник 9"/>
          <p:cNvSpPr/>
          <p:nvPr/>
        </p:nvSpPr>
        <p:spPr>
          <a:xfrm>
            <a:off x="5148263" y="4292600"/>
            <a:ext cx="3744912" cy="2376488"/>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zh-CN" sz="1200" dirty="0">
                <a:solidFill>
                  <a:schemeClr val="tx1"/>
                </a:solidFill>
                <a:latin typeface="Times New Roman" pitchFamily="18" charset="0"/>
                <a:cs typeface="Times New Roman" pitchFamily="18" charset="0"/>
              </a:rPr>
              <a:t>Том «Спорт» - первая в отечественной литературе попытка энциклопедического издания, которое в живой и увлекательной форме повествует о спорте. Первый раздел посвящен его истории, прежде всего - Олимпийским играм. Второй охватывает более 50 наиболее популярных видов спорта. В третьем разделе речь идет о месте спорта в жизни общества. Книга богато иллюстрирована. Том будет интересен в первую очередь школьникам, а также взрослым, которым небезразличен мир спорта.</a:t>
            </a:r>
            <a:r>
              <a:rPr lang="ru-RU" altLang="zh-CN" sz="1400" dirty="0">
                <a:solidFill>
                  <a:schemeClr val="tx1"/>
                </a:solidFill>
                <a:latin typeface="Times New Roman" pitchFamily="18" charset="0"/>
                <a:cs typeface="Times New Roman" pitchFamily="18" charset="0"/>
              </a:rPr>
              <a:t/>
            </a:r>
            <a:br>
              <a:rPr lang="ru-RU" altLang="zh-CN" sz="1400" dirty="0">
                <a:solidFill>
                  <a:schemeClr val="tx1"/>
                </a:solidFill>
                <a:latin typeface="Times New Roman" pitchFamily="18" charset="0"/>
                <a:cs typeface="Times New Roman" pitchFamily="18" charset="0"/>
              </a:rPr>
            </a:br>
            <a:endParaRPr lang="ru-RU" sz="1400" dirty="0">
              <a:solidFill>
                <a:srgbClr val="FFFFFF"/>
              </a:solidFill>
              <a:latin typeface="Times New Roman" pitchFamily="18" charset="0"/>
              <a:ea typeface="宋体"/>
              <a:cs typeface="Times New Roman" pitchFamily="18" charset="0"/>
            </a:endParaRPr>
          </a:p>
        </p:txBody>
      </p:sp>
      <p:pic>
        <p:nvPicPr>
          <p:cNvPr id="22532" name="Picture 6" descr="Пятиборье (пентатлон)- главное состязание Олимпийских игр, которое состояло из соревнований по пяти видам спорта. В Древней Греции пятиборье считалось венцом Олимпиады , а его победитель объявлялся главным олимпиоником."/>
          <p:cNvPicPr>
            <a:picLocks noChangeAspect="1" noChangeArrowheads="1"/>
          </p:cNvPicPr>
          <p:nvPr/>
        </p:nvPicPr>
        <p:blipFill>
          <a:blip r:embed="rId4" cstate="print"/>
          <a:srcRect/>
          <a:stretch>
            <a:fillRect/>
          </a:stretch>
        </p:blipFill>
        <p:spPr bwMode="auto">
          <a:xfrm rot="1304071">
            <a:off x="6967538" y="2282825"/>
            <a:ext cx="1924050" cy="1733550"/>
          </a:xfrm>
          <a:prstGeom prst="rect">
            <a:avLst/>
          </a:prstGeom>
          <a:noFill/>
          <a:ln w="9525">
            <a:noFill/>
            <a:miter lim="800000"/>
            <a:headEnd/>
            <a:tailEnd/>
          </a:ln>
        </p:spPr>
      </p:pic>
      <p:pic>
        <p:nvPicPr>
          <p:cNvPr id="22533" name="Picture 8" descr="Пятиборье (пентатлон)- главное состязание Олимпийских игр, которое состояло из соревнований по пяти видам спорта. В Древней Греции пятиборье считалось венцом Олимпиады , а его победитель объявлялся главным олимпиоником."/>
          <p:cNvPicPr>
            <a:picLocks noChangeAspect="1" noChangeArrowheads="1"/>
          </p:cNvPicPr>
          <p:nvPr/>
        </p:nvPicPr>
        <p:blipFill>
          <a:blip r:embed="rId5" cstate="email"/>
          <a:srcRect/>
          <a:stretch>
            <a:fillRect/>
          </a:stretch>
        </p:blipFill>
        <p:spPr bwMode="auto">
          <a:xfrm rot="-1329653">
            <a:off x="742950" y="361950"/>
            <a:ext cx="2216150" cy="1512888"/>
          </a:xfrm>
          <a:prstGeom prst="rect">
            <a:avLst/>
          </a:prstGeom>
          <a:noFill/>
          <a:ln w="9525">
            <a:noFill/>
            <a:miter lim="800000"/>
            <a:headEnd/>
            <a:tailEnd/>
          </a:ln>
        </p:spPr>
      </p:pic>
      <p:pic>
        <p:nvPicPr>
          <p:cNvPr id="22534" name="Picture 10" descr="Пятиборье (пентатлон)- главное состязание Олимпийских игр, которое состояло из соревнований по пяти видам спорта. В Древней Греции пятиборье считалось венцом Олимпиады , а его победитель объявлялся главным олимпиоником."/>
          <p:cNvPicPr>
            <a:picLocks noChangeAspect="1" noChangeArrowheads="1"/>
          </p:cNvPicPr>
          <p:nvPr/>
        </p:nvPicPr>
        <p:blipFill>
          <a:blip r:embed="rId6" cstate="email"/>
          <a:srcRect/>
          <a:stretch>
            <a:fillRect/>
          </a:stretch>
        </p:blipFill>
        <p:spPr bwMode="auto">
          <a:xfrm rot="1192844">
            <a:off x="6562725" y="454025"/>
            <a:ext cx="2373313" cy="1506538"/>
          </a:xfrm>
          <a:prstGeom prst="rect">
            <a:avLst/>
          </a:prstGeom>
          <a:noFill/>
          <a:ln w="9525">
            <a:noFill/>
            <a:miter lim="800000"/>
            <a:headEnd/>
            <a:tailEnd/>
          </a:ln>
        </p:spPr>
      </p:pic>
      <p:pic>
        <p:nvPicPr>
          <p:cNvPr id="22535" name="Picture 12" descr="Пятиборье (пентатлон)- главное состязание Олимпийских игр, которое состояло из соревнований по пяти видам спорта. В Древней Греции пятиборье считалось венцом Олимпиады , а его победитель объявлялся главным олимпиоником."/>
          <p:cNvPicPr>
            <a:picLocks noChangeAspect="1" noChangeArrowheads="1"/>
          </p:cNvPicPr>
          <p:nvPr/>
        </p:nvPicPr>
        <p:blipFill>
          <a:blip r:embed="rId7" cstate="print"/>
          <a:srcRect/>
          <a:stretch>
            <a:fillRect/>
          </a:stretch>
        </p:blipFill>
        <p:spPr bwMode="auto">
          <a:xfrm rot="-1356503">
            <a:off x="1390650" y="1943100"/>
            <a:ext cx="2001838" cy="1828800"/>
          </a:xfrm>
          <a:prstGeom prst="rect">
            <a:avLst/>
          </a:prstGeom>
          <a:noFill/>
          <a:ln w="9525">
            <a:noFill/>
            <a:miter lim="800000"/>
            <a:headEnd/>
            <a:tailEnd/>
          </a:ln>
        </p:spPr>
      </p:pic>
      <p:sp>
        <p:nvSpPr>
          <p:cNvPr id="7" name="Скругленный прямоугольник 6"/>
          <p:cNvSpPr/>
          <p:nvPr/>
        </p:nvSpPr>
        <p:spPr>
          <a:xfrm>
            <a:off x="2987675" y="188913"/>
            <a:ext cx="4392613" cy="3527425"/>
          </a:xfrm>
          <a:prstGeom prst="roundRect">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endParaRPr lang="ru-RU" sz="800" dirty="0">
              <a:solidFill>
                <a:srgbClr val="632523"/>
              </a:solidFill>
            </a:endParaRPr>
          </a:p>
          <a:p>
            <a:pPr>
              <a:lnSpc>
                <a:spcPct val="80000"/>
              </a:lnSpc>
              <a:defRPr/>
            </a:pPr>
            <a:endParaRPr lang="ru-RU" sz="800" dirty="0">
              <a:solidFill>
                <a:srgbClr val="632523"/>
              </a:solidFill>
            </a:endParaRPr>
          </a:p>
          <a:p>
            <a:pPr>
              <a:lnSpc>
                <a:spcPct val="80000"/>
              </a:lnSpc>
              <a:defRPr/>
            </a:pPr>
            <a:r>
              <a:rPr lang="ru-RU" sz="1600" dirty="0">
                <a:solidFill>
                  <a:srgbClr val="632523"/>
                </a:solidFill>
                <a:latin typeface="Times New Roman" pitchFamily="18" charset="0"/>
              </a:rPr>
              <a:t>Изначально Олимпийские игры были состязаниями, в которых лучшие из людей совершали бескровные подвиги во славу богов. Что входило в «программу» первых Олимпийских игр? То, что нужно человеку для жизни. Большинство эллинов в мирное время были пастухами. А что должен уметь пастух, чтобы защитить овец и коз от разбойников и хищников? Бегать, не отставая от стада, прыгать со скалы на скалу наравне с козами, поразить зверя камнем или палкой на расстоянии, победить их в схватке, если дело дошло до рукопашной. Отсюда и виды спорта - бег, прыжки в длину, метание диска и копья, борьба. Позже добавились гонки на </a:t>
            </a:r>
            <a:r>
              <a:rPr lang="ru-RU" sz="1600" dirty="0" smtClean="0">
                <a:solidFill>
                  <a:srgbClr val="632523"/>
                </a:solidFill>
                <a:latin typeface="Times New Roman" pitchFamily="18" charset="0"/>
              </a:rPr>
              <a:t>колесницах.</a:t>
            </a:r>
            <a:endParaRPr lang="ru-RU" sz="1600" dirty="0">
              <a:solidFill>
                <a:srgbClr val="632523"/>
              </a:solidFill>
              <a:latin typeface="Times New Roman" pitchFamily="18" charset="0"/>
            </a:endParaRPr>
          </a:p>
          <a:p>
            <a:pPr>
              <a:lnSpc>
                <a:spcPct val="80000"/>
              </a:lnSpc>
              <a:defRPr/>
            </a:pPr>
            <a:endParaRPr lang="ru-RU" dirty="0">
              <a:solidFill>
                <a:schemeClr val="accent2"/>
              </a:solidFill>
              <a:latin typeface="Times New Roman" pitchFamily="18" charset="0"/>
            </a:endParaRPr>
          </a:p>
        </p:txBody>
      </p:sp>
      <p:sp>
        <p:nvSpPr>
          <p:cNvPr id="22537" name="Rectangle 14"/>
          <p:cNvSpPr>
            <a:spLocks noChangeArrowheads="1"/>
          </p:cNvSpPr>
          <p:nvPr/>
        </p:nvSpPr>
        <p:spPr bwMode="auto">
          <a:xfrm>
            <a:off x="3348038" y="4652963"/>
            <a:ext cx="1908175" cy="1200150"/>
          </a:xfrm>
          <a:prstGeom prst="rect">
            <a:avLst/>
          </a:prstGeom>
          <a:noFill/>
          <a:ln w="9525">
            <a:noFill/>
            <a:miter lim="800000"/>
            <a:headEnd/>
            <a:tailEnd/>
          </a:ln>
        </p:spPr>
        <p:txBody>
          <a:bodyPr anchor="ctr">
            <a:spAutoFit/>
          </a:bodyPr>
          <a:lstStyle/>
          <a:p>
            <a:r>
              <a:rPr lang="ru-RU" sz="1200">
                <a:cs typeface="Times New Roman" pitchFamily="18" charset="0"/>
              </a:rPr>
              <a:t>Энциклопедия для детей / Гл. ред. В. А. Володин. – М. : Аванта+. – 26 см.</a:t>
            </a:r>
            <a:endParaRPr lang="ru-RU" sz="900"/>
          </a:p>
          <a:p>
            <a:pPr eaLnBrk="0" hangingPunct="0"/>
            <a:r>
              <a:rPr lang="ru-RU" sz="1200">
                <a:cs typeface="Times New Roman" pitchFamily="18" charset="0"/>
              </a:rPr>
              <a:t>Т. 20 : Спорт.,– 2001. – 620 с : ил. Фото. </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strips(downRight)">
                                      <p:cBhvr>
                                        <p:cTn id="11" dur="2000"/>
                                        <p:tgtEl>
                                          <p:spTgt spid="22533"/>
                                        </p:tgtEl>
                                      </p:cBhvr>
                                    </p:animEffect>
                                  </p:childTnLst>
                                </p:cTn>
                              </p:par>
                              <p:par>
                                <p:cTn id="12" presetID="18" presetClass="entr" presetSubtype="6" fill="hold" nodeType="withEffect">
                                  <p:stCondLst>
                                    <p:cond delay="0"/>
                                  </p:stCondLst>
                                  <p:childTnLst>
                                    <p:set>
                                      <p:cBhvr>
                                        <p:cTn id="13" dur="1" fill="hold">
                                          <p:stCondLst>
                                            <p:cond delay="0"/>
                                          </p:stCondLst>
                                        </p:cTn>
                                        <p:tgtEl>
                                          <p:spTgt spid="22535"/>
                                        </p:tgtEl>
                                        <p:attrNameLst>
                                          <p:attrName>style.visibility</p:attrName>
                                        </p:attrNameLst>
                                      </p:cBhvr>
                                      <p:to>
                                        <p:strVal val="visible"/>
                                      </p:to>
                                    </p:set>
                                    <p:animEffect transition="in" filter="strips(downRight)">
                                      <p:cBhvr>
                                        <p:cTn id="14" dur="2000"/>
                                        <p:tgtEl>
                                          <p:spTgt spid="22535"/>
                                        </p:tgtEl>
                                      </p:cBhvr>
                                    </p:animEffect>
                                  </p:childTnLst>
                                </p:cTn>
                              </p:par>
                              <p:par>
                                <p:cTn id="15" presetID="18" presetClass="entr" presetSubtype="6" fill="hold" nodeType="with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strips(downRight)">
                                      <p:cBhvr>
                                        <p:cTn id="17" dur="2000"/>
                                        <p:tgtEl>
                                          <p:spTgt spid="22534"/>
                                        </p:tgtEl>
                                      </p:cBhvr>
                                    </p:animEffect>
                                  </p:childTnLst>
                                </p:cTn>
                              </p:par>
                              <p:par>
                                <p:cTn id="18" presetID="18" presetClass="entr" presetSubtype="6" fill="hold" nodeType="with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strips(downRight)">
                                      <p:cBhvr>
                                        <p:cTn id="20" dur="2000"/>
                                        <p:tgtEl>
                                          <p:spTgt spid="22532"/>
                                        </p:tgtEl>
                                      </p:cBhvr>
                                    </p:animEffect>
                                  </p:childTnLst>
                                </p:cTn>
                              </p:par>
                            </p:childTnLst>
                          </p:cTn>
                        </p:par>
                        <p:par>
                          <p:cTn id="21" fill="hold">
                            <p:stCondLst>
                              <p:cond delay="4000"/>
                            </p:stCondLst>
                            <p:childTnLst>
                              <p:par>
                                <p:cTn id="22" presetID="37" presetClass="entr" presetSubtype="0" fill="hold" nodeType="after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fade">
                                      <p:cBhvr>
                                        <p:cTn id="24" dur="2000"/>
                                        <p:tgtEl>
                                          <p:spTgt spid="22530"/>
                                        </p:tgtEl>
                                      </p:cBhvr>
                                    </p:animEffect>
                                    <p:anim calcmode="lin" valueType="num">
                                      <p:cBhvr>
                                        <p:cTn id="25" dur="2000" fill="hold"/>
                                        <p:tgtEl>
                                          <p:spTgt spid="22530"/>
                                        </p:tgtEl>
                                        <p:attrNameLst>
                                          <p:attrName>ppt_x</p:attrName>
                                        </p:attrNameLst>
                                      </p:cBhvr>
                                      <p:tavLst>
                                        <p:tav tm="0">
                                          <p:val>
                                            <p:strVal val="#ppt_x"/>
                                          </p:val>
                                        </p:tav>
                                        <p:tav tm="100000">
                                          <p:val>
                                            <p:strVal val="#ppt_x"/>
                                          </p:val>
                                        </p:tav>
                                      </p:tavLst>
                                    </p:anim>
                                    <p:anim calcmode="lin" valueType="num">
                                      <p:cBhvr>
                                        <p:cTn id="26" dur="1800" decel="100000" fill="hold"/>
                                        <p:tgtEl>
                                          <p:spTgt spid="22530"/>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22530"/>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2537"/>
                                        </p:tgtEl>
                                        <p:attrNameLst>
                                          <p:attrName>style.visibility</p:attrName>
                                        </p:attrNameLst>
                                      </p:cBhvr>
                                      <p:to>
                                        <p:strVal val="visible"/>
                                      </p:to>
                                    </p:set>
                                    <p:animEffect transition="in" filter="fade">
                                      <p:cBhvr>
                                        <p:cTn id="30" dur="2000"/>
                                        <p:tgtEl>
                                          <p:spTgt spid="22537"/>
                                        </p:tgtEl>
                                      </p:cBhvr>
                                    </p:animEffect>
                                    <p:anim calcmode="lin" valueType="num">
                                      <p:cBhvr>
                                        <p:cTn id="31" dur="2000" fill="hold"/>
                                        <p:tgtEl>
                                          <p:spTgt spid="22537"/>
                                        </p:tgtEl>
                                        <p:attrNameLst>
                                          <p:attrName>ppt_x</p:attrName>
                                        </p:attrNameLst>
                                      </p:cBhvr>
                                      <p:tavLst>
                                        <p:tav tm="0">
                                          <p:val>
                                            <p:strVal val="#ppt_x"/>
                                          </p:val>
                                        </p:tav>
                                        <p:tav tm="100000">
                                          <p:val>
                                            <p:strVal val="#ppt_x"/>
                                          </p:val>
                                        </p:tav>
                                      </p:tavLst>
                                    </p:anim>
                                    <p:anim calcmode="lin" valueType="num">
                                      <p:cBhvr>
                                        <p:cTn id="32" dur="1800" decel="100000" fill="hold"/>
                                        <p:tgtEl>
                                          <p:spTgt spid="22537"/>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22537"/>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ppt_x</p:attrName>
                                        </p:attrNameLst>
                                      </p:cBhvr>
                                      <p:tavLst>
                                        <p:tav tm="0">
                                          <p:val>
                                            <p:strVal val="#ppt_x"/>
                                          </p:val>
                                        </p:tav>
                                        <p:tav tm="100000">
                                          <p:val>
                                            <p:strVal val="#ppt_x"/>
                                          </p:val>
                                        </p:tav>
                                      </p:tavLst>
                                    </p:anim>
                                    <p:anim calcmode="lin" valueType="num">
                                      <p:cBhvr>
                                        <p:cTn id="38" dur="1800" decel="100000" fill="hold"/>
                                        <p:tgtEl>
                                          <p:spTgt spid="10"/>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25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Rectangle 6"/>
          <p:cNvSpPr>
            <a:spLocks noGrp="1"/>
          </p:cNvSpPr>
          <p:nvPr>
            <p:ph type="body" sz="half" idx="1"/>
          </p:nvPr>
        </p:nvSpPr>
        <p:spPr>
          <a:xfrm>
            <a:off x="1331913" y="260350"/>
            <a:ext cx="3163887" cy="6264275"/>
          </a:xfrm>
        </p:spPr>
        <p:txBody>
          <a:bodyPr/>
          <a:lstStyle/>
          <a:p>
            <a:pPr eaLnBrk="1" hangingPunct="1">
              <a:lnSpc>
                <a:spcPct val="80000"/>
              </a:lnSpc>
              <a:spcBef>
                <a:spcPct val="0"/>
              </a:spcBef>
              <a:buFontTx/>
              <a:buNone/>
              <a:defRPr/>
            </a:pPr>
            <a:r>
              <a:rPr lang="ru-RU" sz="1600" dirty="0" smtClean="0">
                <a:solidFill>
                  <a:schemeClr val="accent2">
                    <a:lumMod val="75000"/>
                  </a:schemeClr>
                </a:solidFill>
              </a:rPr>
              <a:t>        Основополагающим принципом состязаний была честность участников. Перед началом соревнований они давали клятву соблюдать правила. Организаторы имели право лишить чемпиона титула, если он победил мошенническим путем; провинившийся атлет подвергался также штрафу и телесному наказанию. Вход на соревнования был бесплатным, но их могли посещать только мужчины -  женщинам под страхом смертной казни запрещалось появляться в Олимпии в течение всего празднества. Исключение делалось лишь для жрицы богини Деметры: на стадионе, на самом почетном месте для неё был сооружен специальный мраморный трон. Первоначально Олимпийские игры занимали один день, затем (с расширением программы) - пять дней, а позже «растянулись» на целый месяц. </a:t>
            </a:r>
          </a:p>
          <a:p>
            <a:pPr>
              <a:lnSpc>
                <a:spcPct val="80000"/>
              </a:lnSpc>
              <a:defRPr/>
            </a:pPr>
            <a:endParaRPr lang="ru-RU" sz="1600" dirty="0" smtClean="0">
              <a:solidFill>
                <a:schemeClr val="accent2">
                  <a:lumMod val="75000"/>
                </a:schemeClr>
              </a:solidFill>
            </a:endParaRPr>
          </a:p>
        </p:txBody>
      </p:sp>
      <p:pic>
        <p:nvPicPr>
          <p:cNvPr id="22532" name="Picture 9" descr="untitled"/>
          <p:cNvPicPr>
            <a:picLocks noGrp="1" noChangeAspect="1" noChangeArrowheads="1"/>
          </p:cNvPicPr>
          <p:nvPr>
            <p:ph sz="quarter" idx="2"/>
          </p:nvPr>
        </p:nvPicPr>
        <p:blipFill>
          <a:blip r:embed="rId3" cstate="email"/>
          <a:srcRect/>
          <a:stretch>
            <a:fillRect/>
          </a:stretch>
        </p:blipFill>
        <p:spPr>
          <a:xfrm>
            <a:off x="4499992" y="0"/>
            <a:ext cx="3869866" cy="3096344"/>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6" name="Picture 3" descr="F:\Олимпиада\Олимп выставка\Книги Др. Греция\bo006[1].jpg"/>
          <p:cNvPicPr>
            <a:picLocks noGrp="1" noChangeAspect="1" noChangeArrowheads="1"/>
          </p:cNvPicPr>
          <p:nvPr>
            <p:ph sz="quarter" idx="3"/>
          </p:nvPr>
        </p:nvPicPr>
        <p:blipFill>
          <a:blip r:embed="rId4" cstate="email"/>
          <a:srcRect/>
          <a:stretch>
            <a:fillRect/>
          </a:stretch>
        </p:blipFill>
        <p:spPr>
          <a:xfrm>
            <a:off x="4500563" y="3068638"/>
            <a:ext cx="1577975" cy="2043112"/>
          </a:xfrm>
        </p:spPr>
      </p:pic>
      <p:sp>
        <p:nvSpPr>
          <p:cNvPr id="23557" name="Rectangle 1"/>
          <p:cNvSpPr>
            <a:spLocks noChangeArrowheads="1"/>
          </p:cNvSpPr>
          <p:nvPr/>
        </p:nvSpPr>
        <p:spPr bwMode="auto">
          <a:xfrm>
            <a:off x="6300788" y="3573463"/>
            <a:ext cx="2592387" cy="1476375"/>
          </a:xfrm>
          <a:prstGeom prst="rect">
            <a:avLst/>
          </a:prstGeom>
          <a:noFill/>
          <a:ln w="9525">
            <a:noFill/>
            <a:miter lim="800000"/>
            <a:headEnd/>
            <a:tailEnd/>
          </a:ln>
        </p:spPr>
        <p:txBody>
          <a:bodyPr anchor="ctr">
            <a:spAutoFit/>
          </a:bodyPr>
          <a:lstStyle/>
          <a:p>
            <a:r>
              <a:rPr lang="ru-RU" sz="1200">
                <a:cs typeface="Times New Roman" pitchFamily="18" charset="0"/>
              </a:rPr>
              <a:t>Штейбах, Валерий Львович.</a:t>
            </a:r>
            <a:endParaRPr lang="ru-RU" sz="900"/>
          </a:p>
          <a:p>
            <a:pPr eaLnBrk="0" hangingPunct="0"/>
            <a:r>
              <a:rPr lang="ru-RU" sz="1200">
                <a:cs typeface="Times New Roman" pitchFamily="18" charset="0"/>
              </a:rPr>
              <a:t>От Олимпии до Москвы : очерки / Валерий Львович Штейбах ; худож. О. Айзман. – изд.</a:t>
            </a:r>
            <a:endParaRPr lang="ru-RU" sz="900"/>
          </a:p>
          <a:p>
            <a:pPr eaLnBrk="0" hangingPunct="0"/>
            <a:r>
              <a:rPr lang="ru-RU" sz="1200">
                <a:cs typeface="Times New Roman" pitchFamily="18" charset="0"/>
              </a:rPr>
              <a:t>2-ое. – М. : Дет. лит. , 1980. – 220с. : ил. , фото.</a:t>
            </a:r>
            <a:endParaRPr lang="ru-RU" sz="900"/>
          </a:p>
          <a:p>
            <a:pPr eaLnBrk="0" hangingPunct="0"/>
            <a:endParaRPr lang="ru-RU"/>
          </a:p>
        </p:txBody>
      </p:sp>
      <p:sp>
        <p:nvSpPr>
          <p:cNvPr id="8" name="Скругленный прямоугольник 7"/>
          <p:cNvSpPr/>
          <p:nvPr/>
        </p:nvSpPr>
        <p:spPr>
          <a:xfrm>
            <a:off x="4355976" y="5085184"/>
            <a:ext cx="4535487" cy="1584325"/>
          </a:xfrm>
          <a:prstGeom prst="round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8125">
              <a:defRPr/>
            </a:pPr>
            <a:r>
              <a:rPr lang="ru-RU" altLang="zh-CN" dirty="0">
                <a:solidFill>
                  <a:schemeClr val="tx1"/>
                </a:solidFill>
                <a:latin typeface="Arial" charset="0"/>
                <a:cs typeface="Times New Roman" pitchFamily="18" charset="0"/>
              </a:rPr>
              <a:t> </a:t>
            </a:r>
            <a:endParaRPr lang="ru-RU" altLang="zh-CN" sz="800" dirty="0">
              <a:solidFill>
                <a:schemeClr val="tx1"/>
              </a:solidFill>
              <a:latin typeface="Arial" charset="0"/>
              <a:cs typeface="Times New Roman" pitchFamily="18" charset="0"/>
            </a:endParaRPr>
          </a:p>
          <a:p>
            <a:pPr indent="238125">
              <a:defRPr/>
            </a:pPr>
            <a:r>
              <a:rPr lang="ru-RU" altLang="zh-CN" sz="1200" dirty="0">
                <a:solidFill>
                  <a:srgbClr val="632523"/>
                </a:solidFill>
                <a:latin typeface="Arial" charset="0"/>
                <a:cs typeface="Times New Roman" pitchFamily="18" charset="0"/>
              </a:rPr>
              <a:t>Издание повествует об истории Олимпийских игр между жатвой и сбором винограда в Древней Греции, об олимпийском  ренессансе в Афинах 1896 г., об играх  на заре века в Париже в 1900 </a:t>
            </a:r>
            <a:r>
              <a:rPr lang="ru-RU" altLang="zh-CN" sz="1200" dirty="0" err="1">
                <a:solidFill>
                  <a:srgbClr val="632523"/>
                </a:solidFill>
                <a:latin typeface="Arial" charset="0"/>
                <a:cs typeface="Times New Roman" pitchFamily="18" charset="0"/>
              </a:rPr>
              <a:t>г.,о</a:t>
            </a:r>
            <a:r>
              <a:rPr lang="ru-RU" altLang="zh-CN" sz="1200" dirty="0">
                <a:solidFill>
                  <a:srgbClr val="632523"/>
                </a:solidFill>
                <a:latin typeface="Arial" charset="0"/>
                <a:cs typeface="Times New Roman" pitchFamily="18" charset="0"/>
              </a:rPr>
              <a:t>  дебюте спортсменов России в Лондоне в 1908 г. и т. д. Большой раздел посвящен </a:t>
            </a:r>
            <a:r>
              <a:rPr lang="ru-RU" altLang="zh-CN" sz="1200" dirty="0">
                <a:solidFill>
                  <a:srgbClr val="632523"/>
                </a:solidFill>
                <a:latin typeface="Tahoma" pitchFamily="34" charset="0"/>
                <a:ea typeface="Times New Roman" pitchFamily="18" charset="0"/>
                <a:cs typeface="Tahoma" pitchFamily="34" charset="0"/>
              </a:rPr>
              <a:t>Москве </a:t>
            </a:r>
            <a:r>
              <a:rPr lang="ru-RU" altLang="zh-CN" sz="1200" dirty="0" err="1">
                <a:solidFill>
                  <a:srgbClr val="632523"/>
                </a:solidFill>
                <a:latin typeface="Tahoma" pitchFamily="34" charset="0"/>
                <a:ea typeface="Times New Roman" pitchFamily="18" charset="0"/>
                <a:cs typeface="Tahoma" pitchFamily="34" charset="0"/>
              </a:rPr>
              <a:t>предолимпийской</a:t>
            </a:r>
            <a:r>
              <a:rPr lang="ru-RU" altLang="zh-CN" sz="1200" dirty="0">
                <a:solidFill>
                  <a:srgbClr val="632523"/>
                </a:solidFill>
                <a:latin typeface="Tahoma" pitchFamily="34" charset="0"/>
                <a:ea typeface="Times New Roman" pitchFamily="18" charset="0"/>
                <a:cs typeface="Tahoma" pitchFamily="34" charset="0"/>
              </a:rPr>
              <a:t>. Издание получило диплом Оргкомитета Олимпиады-80.</a:t>
            </a:r>
            <a:br>
              <a:rPr lang="ru-RU" altLang="zh-CN" sz="1200" dirty="0">
                <a:solidFill>
                  <a:srgbClr val="632523"/>
                </a:solidFill>
                <a:latin typeface="Tahoma" pitchFamily="34" charset="0"/>
                <a:ea typeface="Times New Roman" pitchFamily="18" charset="0"/>
                <a:cs typeface="Tahoma" pitchFamily="34" charset="0"/>
              </a:rPr>
            </a:br>
            <a:r>
              <a:rPr lang="ru-RU" altLang="zh-CN" sz="1200" dirty="0">
                <a:solidFill>
                  <a:srgbClr val="632523"/>
                </a:solidFill>
                <a:latin typeface="Tahoma" pitchFamily="34" charset="0"/>
                <a:ea typeface="Times New Roman" pitchFamily="18" charset="0"/>
                <a:cs typeface="Tahoma" pitchFamily="34" charset="0"/>
              </a:rPr>
              <a:t/>
            </a:r>
            <a:br>
              <a:rPr lang="ru-RU" altLang="zh-CN" sz="1200" dirty="0">
                <a:solidFill>
                  <a:srgbClr val="632523"/>
                </a:solidFill>
                <a:latin typeface="Tahoma" pitchFamily="34" charset="0"/>
                <a:ea typeface="Times New Roman" pitchFamily="18" charset="0"/>
                <a:cs typeface="Tahoma" pitchFamily="34" charset="0"/>
              </a:rPr>
            </a:br>
            <a:endParaRPr lang="ru-RU" altLang="zh-CN" sz="1200" dirty="0">
              <a:solidFill>
                <a:srgbClr val="632523"/>
              </a:solidFill>
              <a:latin typeface="Arial" charset="0"/>
              <a:cs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anim calcmode="lin" valueType="num">
                                      <p:cBhvr>
                                        <p:cTn id="8" dur="2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anim calcmode="lin" valueType="num">
                                      <p:cBhvr>
                                        <p:cTn id="13" dur="2000" fill="hold"/>
                                        <p:tgtEl>
                                          <p:spTgt spid="22532"/>
                                        </p:tgtEl>
                                        <p:attrNameLst>
                                          <p:attrName>ppt_x</p:attrName>
                                        </p:attrNameLst>
                                      </p:cBhvr>
                                      <p:tavLst>
                                        <p:tav tm="0">
                                          <p:val>
                                            <p:strVal val="#ppt_x"/>
                                          </p:val>
                                        </p:tav>
                                        <p:tav tm="100000">
                                          <p:val>
                                            <p:strVal val="#ppt_x"/>
                                          </p:val>
                                        </p:tav>
                                      </p:tavLst>
                                    </p:anim>
                                    <p:anim calcmode="lin" valueType="num">
                                      <p:cBhvr>
                                        <p:cTn id="14" dur="2000" fill="hold"/>
                                        <p:tgtEl>
                                          <p:spTgt spid="2253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anim calcmode="lin" valueType="num">
                                      <p:cBhvr>
                                        <p:cTn id="19" dur="2000" fill="hold"/>
                                        <p:tgtEl>
                                          <p:spTgt spid="23556"/>
                                        </p:tgtEl>
                                        <p:attrNameLst>
                                          <p:attrName>ppt_x</p:attrName>
                                        </p:attrNameLst>
                                      </p:cBhvr>
                                      <p:tavLst>
                                        <p:tav tm="0">
                                          <p:val>
                                            <p:strVal val="#ppt_x"/>
                                          </p:val>
                                        </p:tav>
                                        <p:tav tm="100000">
                                          <p:val>
                                            <p:strVal val="#ppt_x"/>
                                          </p:val>
                                        </p:tav>
                                      </p:tavLst>
                                    </p:anim>
                                    <p:anim calcmode="lin" valueType="num">
                                      <p:cBhvr>
                                        <p:cTn id="20" dur="1800" decel="100000" fill="hold"/>
                                        <p:tgtEl>
                                          <p:spTgt spid="23556"/>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3556"/>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fade">
                                      <p:cBhvr>
                                        <p:cTn id="24" dur="2000"/>
                                        <p:tgtEl>
                                          <p:spTgt spid="23557"/>
                                        </p:tgtEl>
                                      </p:cBhvr>
                                    </p:animEffect>
                                    <p:anim calcmode="lin" valueType="num">
                                      <p:cBhvr>
                                        <p:cTn id="25" dur="2000" fill="hold"/>
                                        <p:tgtEl>
                                          <p:spTgt spid="23557"/>
                                        </p:tgtEl>
                                        <p:attrNameLst>
                                          <p:attrName>ppt_x</p:attrName>
                                        </p:attrNameLst>
                                      </p:cBhvr>
                                      <p:tavLst>
                                        <p:tav tm="0">
                                          <p:val>
                                            <p:strVal val="#ppt_x"/>
                                          </p:val>
                                        </p:tav>
                                        <p:tav tm="100000">
                                          <p:val>
                                            <p:strVal val="#ppt_x"/>
                                          </p:val>
                                        </p:tav>
                                      </p:tavLst>
                                    </p:anim>
                                    <p:anim calcmode="lin" valueType="num">
                                      <p:cBhvr>
                                        <p:cTn id="26" dur="1800" decel="100000" fill="hold"/>
                                        <p:tgtEl>
                                          <p:spTgt spid="23557"/>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2355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ppt_x</p:attrName>
                                        </p:attrNameLst>
                                      </p:cBhvr>
                                      <p:tavLst>
                                        <p:tav tm="0">
                                          <p:val>
                                            <p:strVal val="#ppt_x"/>
                                          </p:val>
                                        </p:tav>
                                        <p:tav tm="100000">
                                          <p:val>
                                            <p:strVal val="#ppt_x"/>
                                          </p:val>
                                        </p:tav>
                                      </p:tavLst>
                                    </p:anim>
                                    <p:anim calcmode="lin" valueType="num">
                                      <p:cBhvr>
                                        <p:cTn id="32" dur="1800" decel="100000" fill="hold"/>
                                        <p:tgtEl>
                                          <p:spTgt spid="8"/>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355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81702s[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Rectangle 6"/>
          <p:cNvSpPr>
            <a:spLocks noGrp="1"/>
          </p:cNvSpPr>
          <p:nvPr>
            <p:ph type="body" sz="half" idx="1"/>
          </p:nvPr>
        </p:nvSpPr>
        <p:spPr>
          <a:xfrm>
            <a:off x="1187450" y="404813"/>
            <a:ext cx="3175000" cy="5976937"/>
          </a:xfrm>
        </p:spPr>
        <p:txBody>
          <a:bodyPr/>
          <a:lstStyle/>
          <a:p>
            <a:pPr>
              <a:lnSpc>
                <a:spcPct val="80000"/>
              </a:lnSpc>
              <a:buFont typeface="Arial" charset="0"/>
              <a:buNone/>
              <a:defRPr/>
            </a:pPr>
            <a:r>
              <a:rPr lang="ru-RU" altLang="zh-CN" sz="1800" dirty="0" smtClean="0">
                <a:solidFill>
                  <a:schemeClr val="bg2">
                    <a:lumMod val="25000"/>
                  </a:schemeClr>
                </a:solidFill>
                <a:cs typeface="宋体"/>
              </a:rPr>
              <a:t>       </a:t>
            </a:r>
            <a:r>
              <a:rPr lang="ru-RU" altLang="zh-CN" sz="1800" dirty="0" smtClean="0">
                <a:solidFill>
                  <a:schemeClr val="accent2">
                    <a:lumMod val="75000"/>
                  </a:schemeClr>
                </a:solidFill>
                <a:cs typeface="宋体"/>
              </a:rPr>
              <a:t>Призом </a:t>
            </a:r>
            <a:r>
              <a:rPr lang="ru-RU" altLang="zh-CN" sz="1800" dirty="0" err="1" smtClean="0">
                <a:solidFill>
                  <a:schemeClr val="accent2">
                    <a:lumMod val="75000"/>
                  </a:schemeClr>
                </a:solidFill>
                <a:cs typeface="宋体"/>
              </a:rPr>
              <a:t>олимпионику</a:t>
            </a:r>
            <a:r>
              <a:rPr lang="ru-RU" altLang="zh-CN" sz="1800" dirty="0" smtClean="0">
                <a:solidFill>
                  <a:schemeClr val="accent2">
                    <a:lumMod val="75000"/>
                  </a:schemeClr>
                </a:solidFill>
                <a:cs typeface="宋体"/>
              </a:rPr>
              <a:t> (олимпийскому чемпиону) служил только оливковый венок - символ жизни. Победитель древних Олимпийских игр возвращался в родной город не через ворота, а через специальный пролом в крепостной стене. Его делали, чтобы </a:t>
            </a:r>
            <a:r>
              <a:rPr lang="ru-RU" altLang="zh-CN" sz="1800" dirty="0" err="1" smtClean="0">
                <a:solidFill>
                  <a:schemeClr val="accent2">
                    <a:lumMod val="75000"/>
                  </a:schemeClr>
                </a:solidFill>
                <a:cs typeface="宋体"/>
              </a:rPr>
              <a:t>олимпионик</a:t>
            </a:r>
            <a:r>
              <a:rPr lang="ru-RU" altLang="zh-CN" sz="1800" dirty="0" smtClean="0">
                <a:solidFill>
                  <a:schemeClr val="accent2">
                    <a:lumMod val="75000"/>
                  </a:schemeClr>
                </a:solidFill>
                <a:cs typeface="宋体"/>
              </a:rPr>
              <a:t> вошел, и сразу закладывали камнями,  дабы удача, принесенная атлетом, больше не покинула его  родину.   В честь </a:t>
            </a:r>
            <a:r>
              <a:rPr lang="ru-RU" altLang="zh-CN" sz="1800" dirty="0" err="1" smtClean="0">
                <a:solidFill>
                  <a:schemeClr val="accent2">
                    <a:lumMod val="75000"/>
                  </a:schemeClr>
                </a:solidFill>
                <a:cs typeface="宋体"/>
              </a:rPr>
              <a:t>олимпиоников</a:t>
            </a:r>
            <a:r>
              <a:rPr lang="ru-RU" altLang="zh-CN" sz="1800" dirty="0" smtClean="0">
                <a:solidFill>
                  <a:schemeClr val="accent2">
                    <a:lumMod val="75000"/>
                  </a:schemeClr>
                </a:solidFill>
                <a:cs typeface="宋体"/>
              </a:rPr>
              <a:t> слагали песни, устраивали праздники, нередко освобождали от государственных повинностей, а в храмах родных городов им устанавливали статуи - как богам Олимпа.</a:t>
            </a:r>
            <a:endParaRPr lang="ru-RU" sz="1800" dirty="0" smtClean="0">
              <a:solidFill>
                <a:schemeClr val="accent2">
                  <a:lumMod val="75000"/>
                </a:schemeClr>
              </a:solidFill>
            </a:endParaRPr>
          </a:p>
        </p:txBody>
      </p:sp>
      <p:pic>
        <p:nvPicPr>
          <p:cNvPr id="23556" name="Picture 2" descr="F:\Олимпиада\Олимп выставка\фото5.jpg"/>
          <p:cNvPicPr>
            <a:picLocks noGrp="1" noChangeAspect="1" noChangeArrowheads="1"/>
          </p:cNvPicPr>
          <p:nvPr>
            <p:ph sz="quarter" idx="2"/>
          </p:nvPr>
        </p:nvPicPr>
        <p:blipFill>
          <a:blip r:embed="rId3" cstate="email"/>
          <a:srcRect/>
          <a:stretch>
            <a:fillRect/>
          </a:stretch>
        </p:blipFill>
        <p:spPr>
          <a:xfrm>
            <a:off x="4714982" y="548680"/>
            <a:ext cx="4071860" cy="2949476"/>
          </a:xfrm>
          <a:ln w="127000" cap="rnd">
            <a:solidFill>
              <a:schemeClr val="bg2">
                <a:lumMod val="5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580" name="Picture 3" descr="F:\Олимпиада\Олимп выставка\Книги Др. Греция\CoverNormal[1].jpg"/>
          <p:cNvPicPr>
            <a:picLocks noGrp="1" noChangeAspect="1" noChangeArrowheads="1"/>
          </p:cNvPicPr>
          <p:nvPr>
            <p:ph sz="quarter" idx="3"/>
          </p:nvPr>
        </p:nvPicPr>
        <p:blipFill>
          <a:blip r:embed="rId4" cstate="email"/>
          <a:srcRect/>
          <a:stretch>
            <a:fillRect/>
          </a:stretch>
        </p:blipFill>
        <p:spPr>
          <a:xfrm rot="20894736">
            <a:off x="4484688" y="3613819"/>
            <a:ext cx="1368425" cy="2103437"/>
          </a:xfrm>
        </p:spPr>
      </p:pic>
      <p:sp>
        <p:nvSpPr>
          <p:cNvPr id="24581" name="Прямоугольник 6"/>
          <p:cNvSpPr>
            <a:spLocks noChangeArrowheads="1"/>
          </p:cNvSpPr>
          <p:nvPr/>
        </p:nvSpPr>
        <p:spPr bwMode="auto">
          <a:xfrm>
            <a:off x="3995738" y="5832857"/>
            <a:ext cx="2357437" cy="831850"/>
          </a:xfrm>
          <a:prstGeom prst="rect">
            <a:avLst/>
          </a:prstGeom>
          <a:noFill/>
          <a:ln w="9525">
            <a:noFill/>
            <a:miter lim="800000"/>
            <a:headEnd/>
            <a:tailEnd/>
          </a:ln>
        </p:spPr>
        <p:txBody>
          <a:bodyPr>
            <a:spAutoFit/>
          </a:bodyPr>
          <a:lstStyle/>
          <a:p>
            <a:r>
              <a:rPr lang="ru-RU" sz="1200" dirty="0" err="1"/>
              <a:t>Парандовский</a:t>
            </a:r>
            <a:r>
              <a:rPr lang="ru-RU" sz="1200" dirty="0"/>
              <a:t>, Ян.</a:t>
            </a:r>
          </a:p>
          <a:p>
            <a:r>
              <a:rPr lang="ru-RU" sz="1200" dirty="0"/>
              <a:t>Олимпийский диск / Ян </a:t>
            </a:r>
            <a:r>
              <a:rPr lang="ru-RU" sz="1200" dirty="0" err="1"/>
              <a:t>Парандовский</a:t>
            </a:r>
            <a:r>
              <a:rPr lang="ru-RU" sz="1200" dirty="0"/>
              <a:t>. – М. : Прогресс, 1979. – 382с. : ил.</a:t>
            </a:r>
          </a:p>
        </p:txBody>
      </p:sp>
      <p:sp>
        <p:nvSpPr>
          <p:cNvPr id="9" name="Загнутый угол 8"/>
          <p:cNvSpPr/>
          <p:nvPr/>
        </p:nvSpPr>
        <p:spPr>
          <a:xfrm>
            <a:off x="6286512" y="3727355"/>
            <a:ext cx="2555875" cy="2854325"/>
          </a:xfrm>
          <a:prstGeom prst="foldedCorner">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800" dirty="0"/>
          </a:p>
          <a:p>
            <a:pPr>
              <a:defRPr/>
            </a:pPr>
            <a:endParaRPr lang="ru-RU" sz="800" dirty="0"/>
          </a:p>
          <a:p>
            <a:pPr>
              <a:defRPr/>
            </a:pPr>
            <a:r>
              <a:rPr lang="ru-RU" sz="1400" dirty="0"/>
              <a:t>В романе рассказывается об Олимпийских играх, состоявшихся в 476 г. до н.э. В своем творчестве писатель предстает не только знатоком античного и классического наследия, не только тонким стилистом, но и глубоким мыслителем, непоколебимо верящим в человека, в мощь его разума и созидательные возможности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2000" fill="hold"/>
                                        <p:tgtEl>
                                          <p:spTgt spid="235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35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35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355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2000" fill="hold"/>
                                        <p:tgtEl>
                                          <p:spTgt spid="23556"/>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23556"/>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23556"/>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2355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24580"/>
                                        </p:tgtEl>
                                        <p:attrNameLst>
                                          <p:attrName>style.visibility</p:attrName>
                                        </p:attrNameLst>
                                      </p:cBhvr>
                                      <p:to>
                                        <p:strVal val="visible"/>
                                      </p:to>
                                    </p:set>
                                    <p:animEffect transition="in" filter="fade">
                                      <p:cBhvr>
                                        <p:cTn id="20" dur="2000"/>
                                        <p:tgtEl>
                                          <p:spTgt spid="24580"/>
                                        </p:tgtEl>
                                      </p:cBhvr>
                                    </p:animEffect>
                                    <p:anim calcmode="lin" valueType="num">
                                      <p:cBhvr>
                                        <p:cTn id="21" dur="2000" fill="hold"/>
                                        <p:tgtEl>
                                          <p:spTgt spid="24580"/>
                                        </p:tgtEl>
                                        <p:attrNameLst>
                                          <p:attrName>ppt_x</p:attrName>
                                        </p:attrNameLst>
                                      </p:cBhvr>
                                      <p:tavLst>
                                        <p:tav tm="0">
                                          <p:val>
                                            <p:strVal val="#ppt_x"/>
                                          </p:val>
                                        </p:tav>
                                        <p:tav tm="100000">
                                          <p:val>
                                            <p:strVal val="#ppt_x"/>
                                          </p:val>
                                        </p:tav>
                                      </p:tavLst>
                                    </p:anim>
                                    <p:anim calcmode="lin" valueType="num">
                                      <p:cBhvr>
                                        <p:cTn id="22" dur="1800" decel="100000" fill="hold"/>
                                        <p:tgtEl>
                                          <p:spTgt spid="24580"/>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24580"/>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24581"/>
                                        </p:tgtEl>
                                        <p:attrNameLst>
                                          <p:attrName>style.visibility</p:attrName>
                                        </p:attrNameLst>
                                      </p:cBhvr>
                                      <p:to>
                                        <p:strVal val="visible"/>
                                      </p:to>
                                    </p:set>
                                    <p:animEffect transition="in" filter="fade">
                                      <p:cBhvr>
                                        <p:cTn id="26" dur="2000"/>
                                        <p:tgtEl>
                                          <p:spTgt spid="24581"/>
                                        </p:tgtEl>
                                      </p:cBhvr>
                                    </p:animEffect>
                                    <p:anim calcmode="lin" valueType="num">
                                      <p:cBhvr>
                                        <p:cTn id="27" dur="2000" fill="hold"/>
                                        <p:tgtEl>
                                          <p:spTgt spid="24581"/>
                                        </p:tgtEl>
                                        <p:attrNameLst>
                                          <p:attrName>ppt_x</p:attrName>
                                        </p:attrNameLst>
                                      </p:cBhvr>
                                      <p:tavLst>
                                        <p:tav tm="0">
                                          <p:val>
                                            <p:strVal val="#ppt_x"/>
                                          </p:val>
                                        </p:tav>
                                        <p:tav tm="100000">
                                          <p:val>
                                            <p:strVal val="#ppt_x"/>
                                          </p:val>
                                        </p:tav>
                                      </p:tavLst>
                                    </p:anim>
                                    <p:anim calcmode="lin" valueType="num">
                                      <p:cBhvr>
                                        <p:cTn id="28" dur="1800" decel="100000" fill="hold"/>
                                        <p:tgtEl>
                                          <p:spTgt spid="24581"/>
                                        </p:tgtEl>
                                        <p:attrNameLst>
                                          <p:attrName>ppt_y</p:attrName>
                                        </p:attrNameLst>
                                      </p:cBhvr>
                                      <p:tavLst>
                                        <p:tav tm="0">
                                          <p:val>
                                            <p:strVal val="#ppt_y+1"/>
                                          </p:val>
                                        </p:tav>
                                        <p:tav tm="100000">
                                          <p:val>
                                            <p:strVal val="#ppt_y-.03"/>
                                          </p:val>
                                        </p:tav>
                                      </p:tavLst>
                                    </p:anim>
                                    <p:anim calcmode="lin" valueType="num">
                                      <p:cBhvr>
                                        <p:cTn id="29" dur="200" accel="100000" fill="hold">
                                          <p:stCondLst>
                                            <p:cond delay="1800"/>
                                          </p:stCondLst>
                                        </p:cTn>
                                        <p:tgtEl>
                                          <p:spTgt spid="24581"/>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1800" decel="100000" fill="hold"/>
                                        <p:tgtEl>
                                          <p:spTgt spid="9"/>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458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241668_abstrakciya_-polosy_-raduga_-linii_-cveta_5000x3750_(www_GdeFon_ru)"/>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24581" name="Picture 8" descr="news1"/>
          <p:cNvPicPr>
            <a:picLocks noChangeAspect="1" noChangeArrowheads="1"/>
          </p:cNvPicPr>
          <p:nvPr/>
        </p:nvPicPr>
        <p:blipFill>
          <a:blip r:embed="rId3" cstate="email"/>
          <a:srcRect/>
          <a:stretch>
            <a:fillRect/>
          </a:stretch>
        </p:blipFill>
        <p:spPr bwMode="auto">
          <a:xfrm>
            <a:off x="433387" y="1785926"/>
            <a:ext cx="4067175" cy="2952750"/>
          </a:xfrm>
          <a:prstGeom prst="ellipse">
            <a:avLst/>
          </a:prstGeom>
          <a:ln w="190500" cap="rnd">
            <a:solidFill>
              <a:schemeClr val="accent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Скругленный прямоугольник 7"/>
          <p:cNvSpPr/>
          <p:nvPr/>
        </p:nvSpPr>
        <p:spPr>
          <a:xfrm>
            <a:off x="611560" y="116632"/>
            <a:ext cx="7992888" cy="1700808"/>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sz="800" dirty="0">
              <a:solidFill>
                <a:schemeClr val="tx1"/>
              </a:solidFill>
            </a:endParaRPr>
          </a:p>
          <a:p>
            <a:pPr algn="ctr">
              <a:defRPr/>
            </a:pPr>
            <a:endParaRPr lang="ru-RU" sz="800" dirty="0">
              <a:solidFill>
                <a:schemeClr val="tx1"/>
              </a:solidFill>
            </a:endParaRPr>
          </a:p>
          <a:p>
            <a:pPr algn="ctr">
              <a:defRPr/>
            </a:pPr>
            <a:endParaRPr lang="ru-RU" sz="800" dirty="0">
              <a:solidFill>
                <a:schemeClr val="tx1"/>
              </a:solidFill>
            </a:endParaRPr>
          </a:p>
          <a:p>
            <a:pPr algn="ctr">
              <a:defRPr/>
            </a:pP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Раздел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a:t>
            </a: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Современные Олимпийские Игры:</a:t>
            </a:r>
          </a:p>
          <a:p>
            <a:pPr algn="ctr">
              <a:defRPr/>
            </a:pPr>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от возрождения до расцвета</a:t>
            </a:r>
            <a:b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Блок-схема: перфолента 8"/>
          <p:cNvSpPr/>
          <p:nvPr/>
        </p:nvSpPr>
        <p:spPr>
          <a:xfrm>
            <a:off x="4859338" y="1844675"/>
            <a:ext cx="3673475" cy="2159000"/>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ru-RU" dirty="0">
                <a:solidFill>
                  <a:schemeClr val="accent6">
                    <a:lumMod val="20000"/>
                    <a:lumOff val="80000"/>
                  </a:schemeClr>
                </a:solidFill>
              </a:rPr>
              <a:t>«Самое важное в Олимпийских играх – не победа, а участие, так же как в жизни самое главное – не триумф, а борьба». </a:t>
            </a:r>
          </a:p>
          <a:p>
            <a:pPr algn="r" fontAlgn="auto">
              <a:spcBef>
                <a:spcPts val="0"/>
              </a:spcBef>
              <a:spcAft>
                <a:spcPts val="0"/>
              </a:spcAft>
              <a:defRPr/>
            </a:pPr>
            <a:r>
              <a:rPr lang="ru-RU" sz="1600" dirty="0">
                <a:solidFill>
                  <a:schemeClr val="accent6">
                    <a:lumMod val="20000"/>
                    <a:lumOff val="80000"/>
                  </a:schemeClr>
                </a:solidFill>
              </a:rPr>
              <a:t>Пьер де Кубертен</a:t>
            </a:r>
          </a:p>
        </p:txBody>
      </p:sp>
      <p:sp>
        <p:nvSpPr>
          <p:cNvPr id="12" name="Прямоугольник с двумя скругленными противолежащими углами 11"/>
          <p:cNvSpPr/>
          <p:nvPr/>
        </p:nvSpPr>
        <p:spPr>
          <a:xfrm>
            <a:off x="683568" y="5013176"/>
            <a:ext cx="7888960" cy="1440160"/>
          </a:xfrm>
          <a:prstGeom prst="round2DiagRect">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ru-RU" dirty="0"/>
              <a:t>Казалось, ничто не угрожает Играм, но завистливый хранитель времени </a:t>
            </a:r>
            <a:r>
              <a:rPr lang="ru-RU" dirty="0" err="1"/>
              <a:t>Кронос</a:t>
            </a:r>
            <a:r>
              <a:rPr lang="ru-RU" dirty="0"/>
              <a:t>  заставил людскую память предать их забвению. Немало минуло лет, прежде чем люди вспомнили о былых свершениях олимпийцев и возродили традицию. Новая история Игр по праву началась в Афинах, было это в 1896 </a:t>
            </a:r>
            <a:r>
              <a:rPr lang="ru-RU" dirty="0" smtClean="0"/>
              <a:t>году.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strVal val="#ppt_w+.3"/>
                                          </p:val>
                                        </p:tav>
                                        <p:tav tm="100000">
                                          <p:val>
                                            <p:strVal val="#ppt_w"/>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animEffect transition="in" filter="fade">
                                      <p:cBhvr>
                                        <p:cTn id="15" dur="2000"/>
                                        <p:tgtEl>
                                          <p:spTgt spid="9"/>
                                        </p:tgtEl>
                                      </p:cBhvr>
                                    </p:animEffect>
                                  </p:childTnLst>
                                </p:cTn>
                              </p:par>
                              <p:par>
                                <p:cTn id="16" presetID="39" presetClass="entr" presetSubtype="0" accel="100000" fill="hold" nodeType="withEffect">
                                  <p:stCondLst>
                                    <p:cond delay="0"/>
                                  </p:stCondLst>
                                  <p:childTnLst>
                                    <p:set>
                                      <p:cBhvr>
                                        <p:cTn id="17" dur="1" fill="hold">
                                          <p:stCondLst>
                                            <p:cond delay="0"/>
                                          </p:stCondLst>
                                        </p:cTn>
                                        <p:tgtEl>
                                          <p:spTgt spid="24581"/>
                                        </p:tgtEl>
                                        <p:attrNameLst>
                                          <p:attrName>style.visibility</p:attrName>
                                        </p:attrNameLst>
                                      </p:cBhvr>
                                      <p:to>
                                        <p:strVal val="visible"/>
                                      </p:to>
                                    </p:set>
                                    <p:anim calcmode="lin" valueType="num">
                                      <p:cBhvr>
                                        <p:cTn id="18" dur="2000" fill="hold"/>
                                        <p:tgtEl>
                                          <p:spTgt spid="24581"/>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24581"/>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24581"/>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24581"/>
                                        </p:tgtEl>
                                        <p:attrNameLst>
                                          <p:attrName>ppt_y</p:attrName>
                                        </p:attrNameLst>
                                      </p:cBhvr>
                                      <p:tavLst>
                                        <p:tav tm="0">
                                          <p:val>
                                            <p:strVal val="#ppt_y"/>
                                          </p:val>
                                        </p:tav>
                                        <p:tav tm="100000">
                                          <p:val>
                                            <p:strVal val="#ppt_y"/>
                                          </p:val>
                                        </p:tav>
                                      </p:tavLst>
                                    </p:anim>
                                  </p:childTnLst>
                                </p:cTn>
                              </p:par>
                              <p:par>
                                <p:cTn id="22" presetID="39" presetClass="entr" presetSubtype="0" accel="10000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2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5" dur="2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6" dur="2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3694</TotalTime>
  <Words>5830</Words>
  <Application>Microsoft Office PowerPoint</Application>
  <PresentationFormat>Экран (4:3)</PresentationFormat>
  <Paragraphs>319</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Раздел I: Олимпийские игры –  великий праздник Античности</vt:lpstr>
      <vt:lpstr>Слайд 4</vt:lpstr>
      <vt:lpstr>На Олимпийские игры древней Греции съезжалось множество людей не только из самой Греции, но и из ее городов-колоний от Средиземного до Черного морей. Олимпиада – триумф силы и красоты, человеческого упорства в самосовершенствовании. Олимпиады проходят уже почти три тысячи лет.</vt:lpstr>
      <vt:lpstr>Слайд 6</vt:lpstr>
      <vt:lpstr>Слайд 7</vt:lpstr>
      <vt:lpstr>Слайд 8</vt:lpstr>
      <vt:lpstr>Слайд 9</vt:lpstr>
      <vt:lpstr>Слайд 10</vt:lpstr>
      <vt:lpstr>Слайд 11</vt:lpstr>
      <vt:lpstr>«Содействие развитию физических и моральных качеств, которые являются основой любительского спорта; воспитание молодёжи с помощью спорта в духе лучшего взаимопонимания и дружбы…»- главная задача МОК  </vt:lpstr>
      <vt:lpstr>Слайд 13</vt:lpstr>
      <vt:lpstr>Слайд 14</vt:lpstr>
      <vt:lpstr>Слайд 15</vt:lpstr>
      <vt:lpstr>Слайд 16</vt:lpstr>
      <vt:lpstr>Слайд 17</vt:lpstr>
      <vt:lpstr>Слайд 18</vt:lpstr>
      <vt:lpstr>Слайд 19</vt:lpstr>
      <vt:lpstr>Слайд 20</vt:lpstr>
      <vt:lpstr>Раздел III: Олимпийское движение в России</vt:lpstr>
      <vt:lpstr>Слайд 22</vt:lpstr>
      <vt:lpstr>  Прошло 40 лет с тех пор, как спортсмены нашей страны в последний раз приняли участие в Играх V Олимпиады в Стокгольме. Десять Олимпиад они отсутствовали на олимпийской арене по разным причинам, в основном по политическим. После столь длительного перерыва нелегко было вновь войти в олимпийскую семью, тем более что это вступление совпало с трудностями первых послевоенных лет </vt:lpstr>
      <vt:lpstr>Слайд 24</vt:lpstr>
      <vt:lpstr>Раздел IV: Зимние Олимпийские игры</vt:lpstr>
      <vt:lpstr>Современные виды спорта, включенные в зимние Олимпийские игры:</vt:lpstr>
      <vt:lpstr>Бобслей:</vt:lpstr>
      <vt:lpstr>Конькобежный спорт:</vt:lpstr>
      <vt:lpstr>Конькобежный спорт:</vt:lpstr>
      <vt:lpstr>Конькобежный спорт:</vt:lpstr>
      <vt:lpstr>Кёрлинг </vt:lpstr>
      <vt:lpstr>Лыжный спорт:</vt:lpstr>
      <vt:lpstr>Лыжный спорт:</vt:lpstr>
      <vt:lpstr>Лыжный спорт:</vt:lpstr>
      <vt:lpstr>Лыжный спорт:</vt:lpstr>
      <vt:lpstr>Слайд 36</vt:lpstr>
      <vt:lpstr>Лыжный спорт:</vt:lpstr>
      <vt:lpstr>Санный спорт </vt:lpstr>
      <vt:lpstr>Хоккей на льду </vt:lpstr>
      <vt:lpstr>Слайд 40</vt:lpstr>
      <vt:lpstr>Слайд 41</vt:lpstr>
      <vt:lpstr>МУК «Тульская библиотечная система»©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угодные богам</dc:title>
  <dc:creator>Полонская И.Е.</dc:creator>
  <cp:lastModifiedBy>МУК ТБС</cp:lastModifiedBy>
  <cp:revision>294</cp:revision>
  <dcterms:created xsi:type="dcterms:W3CDTF">2012-12-02T08:37:04Z</dcterms:created>
  <dcterms:modified xsi:type="dcterms:W3CDTF">2013-03-18T05:42:21Z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